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4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56" autoAdjust="0"/>
    <p:restoredTop sz="94660"/>
  </p:normalViewPr>
  <p:slideViewPr>
    <p:cSldViewPr>
      <p:cViewPr varScale="1">
        <p:scale>
          <a:sx n="82" d="100"/>
          <a:sy n="82" d="100"/>
        </p:scale>
        <p:origin x="1987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A0A05-1AF7-4552-A627-20D4BB0CFAE0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9F050-51B5-48F5-9629-0D94691BE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82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1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41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38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44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593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85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42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058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408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82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349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832BE-0D80-4353-AC79-DC6577F89612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75387-6627-4738-88F8-2B5C9BA96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11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voyccg.fasttrack@nhs.net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8473" y="223578"/>
            <a:ext cx="6959261" cy="1143000"/>
          </a:xfrm>
        </p:spPr>
        <p:txBody>
          <a:bodyPr>
            <a:normAutofit/>
          </a:bodyPr>
          <a:lstStyle/>
          <a:p>
            <a:r>
              <a:rPr lang="en-GB" sz="1800" b="1" dirty="0">
                <a:latin typeface="Century Gothic" panose="020B0502020202020204" pitchFamily="34" charset="0"/>
                <a:cs typeface="Arial" panose="020B0604020202020204" pitchFamily="34" charset="0"/>
              </a:rPr>
              <a:t>Single Point of Coordination (</a:t>
            </a:r>
            <a:r>
              <a:rPr lang="en-GB" sz="18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SPoC</a:t>
            </a:r>
            <a:r>
              <a:rPr lang="en-GB" sz="1800" b="1" dirty="0">
                <a:latin typeface="Century Gothic" panose="020B0502020202020204" pitchFamily="34" charset="0"/>
                <a:cs typeface="Arial" panose="020B0604020202020204" pitchFamily="34" charset="0"/>
              </a:rPr>
              <a:t>) – End of Life Care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12246" y="4176247"/>
            <a:ext cx="1168202" cy="738664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entury Gothic" panose="020B0502020202020204" pitchFamily="34" charset="0"/>
              </a:rPr>
              <a:t>Domiciliary care packages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94718" y="4656040"/>
            <a:ext cx="2227898" cy="1815882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entury Gothic" panose="020B0502020202020204" pitchFamily="34" charset="0"/>
              </a:rPr>
              <a:t>Hospice Community Team</a:t>
            </a:r>
          </a:p>
          <a:p>
            <a:pPr algn="ctr"/>
            <a:endParaRPr lang="en-GB" sz="1400" b="1" dirty="0">
              <a:latin typeface="Century Gothic" panose="020B0502020202020204" pitchFamily="34" charset="0"/>
            </a:endParaRPr>
          </a:p>
          <a:p>
            <a:pPr algn="ctr"/>
            <a:endParaRPr lang="en-GB" sz="1400" b="1" dirty="0">
              <a:latin typeface="Century Gothic" panose="020B0502020202020204" pitchFamily="34" charset="0"/>
            </a:endParaRPr>
          </a:p>
          <a:p>
            <a:pPr algn="ctr"/>
            <a:r>
              <a:rPr lang="en-GB" sz="1400" dirty="0">
                <a:latin typeface="Century Gothic" panose="020B0502020202020204" pitchFamily="34" charset="0"/>
              </a:rPr>
              <a:t>Hospice @ Home / Community Specialist Palliative Care Team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entury Gothic" panose="020B0502020202020204" pitchFamily="34" charset="0"/>
              </a:rPr>
              <a:t>(≤40% </a:t>
            </a:r>
            <a:r>
              <a:rPr lang="en-GB" sz="14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Karnofsky</a:t>
            </a:r>
            <a:r>
              <a:rPr lang="en-GB" sz="1400" dirty="0">
                <a:solidFill>
                  <a:srgbClr val="FF0000"/>
                </a:solidFill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57346" y="5190731"/>
            <a:ext cx="1314142" cy="52322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entury Gothic" panose="020B0502020202020204" pitchFamily="34" charset="0"/>
              </a:rPr>
              <a:t>Hospice In-patient bed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4869" y="2924944"/>
            <a:ext cx="2197190" cy="1938992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CHC Fast Track Brokerage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07702 975920</a:t>
            </a: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entury Gothic" panose="020B0502020202020204" pitchFamily="34" charset="0"/>
                <a:hlinkClick r:id="rId2"/>
              </a:rPr>
              <a:t>voyccg.fasttrack@nhs.net</a:t>
            </a:r>
            <a:endParaRPr lang="en-GB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100" dirty="0"/>
              <a:t>(</a:t>
            </a:r>
            <a:r>
              <a:rPr lang="en-GB" sz="1100" dirty="0">
                <a:latin typeface="Century Gothic" panose="020B0502020202020204" pitchFamily="34" charset="0"/>
              </a:rPr>
              <a:t>For community referrals, </a:t>
            </a:r>
            <a:r>
              <a:rPr lang="en-GB" sz="1100" dirty="0"/>
              <a:t>f</a:t>
            </a:r>
            <a:r>
              <a:rPr lang="en-GB" sz="1100" dirty="0">
                <a:latin typeface="Century Gothic" panose="020B0502020202020204" pitchFamily="34" charset="0"/>
              </a:rPr>
              <a:t>ollowing a conversation with the </a:t>
            </a:r>
            <a:r>
              <a:rPr lang="en-GB" sz="1100" dirty="0" err="1">
                <a:latin typeface="Century Gothic" panose="020B0502020202020204" pitchFamily="34" charset="0"/>
              </a:rPr>
              <a:t>SPoC</a:t>
            </a:r>
            <a:r>
              <a:rPr lang="en-GB" sz="1100" dirty="0">
                <a:latin typeface="Century Gothic" panose="020B0502020202020204" pitchFamily="34" charset="0"/>
              </a:rPr>
              <a:t> the referrer will complete a Fast Track Care Plan and send to Fast Track Brokerage</a:t>
            </a:r>
            <a:r>
              <a:rPr lang="en-GB" sz="1100" dirty="0"/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7863" y="2085187"/>
            <a:ext cx="2239464" cy="52322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entury Gothic" panose="020B0502020202020204" pitchFamily="34" charset="0"/>
                <a:cs typeface="Arial" panose="020B0604020202020204" pitchFamily="34" charset="0"/>
              </a:rPr>
              <a:t>Care home placement required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5375" y="1112093"/>
            <a:ext cx="3977640" cy="738664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  <a:cs typeface="Arial" panose="020B0604020202020204" pitchFamily="34" charset="0"/>
              </a:rPr>
              <a:t>Hospital discharge referrals 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200" dirty="0">
                <a:latin typeface="Century Gothic" panose="020B0502020202020204" pitchFamily="34" charset="0"/>
                <a:cs typeface="Arial" panose="020B0604020202020204" pitchFamily="34" charset="0"/>
              </a:rPr>
              <a:t>Command Centre / Hospital Specialist Palliative Care Team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16000" y="5252984"/>
            <a:ext cx="1314146" cy="523220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entury Gothic" panose="020B0502020202020204" pitchFamily="34" charset="0"/>
              </a:rPr>
              <a:t>Marie Curie / Night sitters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40986" y="1103752"/>
            <a:ext cx="4107465" cy="707886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  <a:cs typeface="Arial" panose="020B0604020202020204" pitchFamily="34" charset="0"/>
              </a:rPr>
              <a:t>Community referrals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100" dirty="0">
                <a:latin typeface="Century Gothic" panose="020B0502020202020204" pitchFamily="34" charset="0"/>
                <a:cs typeface="Arial" panose="020B0604020202020204" pitchFamily="34" charset="0"/>
              </a:rPr>
              <a:t>DN/PN, GP/PCN, ICT, CRT, YAS, Mental Health Teams, Care homes, Home care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)   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7994" y="5387155"/>
            <a:ext cx="2086326" cy="1169551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entury Gothic" panose="020B0502020202020204" pitchFamily="34" charset="0"/>
              </a:rPr>
              <a:t>Request for change to existing  CHC Fast Track packages of care from community referrers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4358032" y="1851503"/>
            <a:ext cx="0" cy="3303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cxnSpLocks/>
          </p:cNvCxnSpPr>
          <p:nvPr/>
        </p:nvCxnSpPr>
        <p:spPr>
          <a:xfrm>
            <a:off x="7524328" y="4214845"/>
            <a:ext cx="0" cy="4344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cxnSpLocks/>
          </p:cNvCxnSpPr>
          <p:nvPr/>
        </p:nvCxnSpPr>
        <p:spPr>
          <a:xfrm>
            <a:off x="1780338" y="1850757"/>
            <a:ext cx="0" cy="2387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cxnSpLocks/>
          </p:cNvCxnSpPr>
          <p:nvPr/>
        </p:nvCxnSpPr>
        <p:spPr>
          <a:xfrm>
            <a:off x="7308304" y="1824393"/>
            <a:ext cx="0" cy="3574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cxnSpLocks/>
          </p:cNvCxnSpPr>
          <p:nvPr/>
        </p:nvCxnSpPr>
        <p:spPr>
          <a:xfrm>
            <a:off x="5882400" y="4382093"/>
            <a:ext cx="16448" cy="8769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cxnSpLocks/>
          </p:cNvCxnSpPr>
          <p:nvPr/>
        </p:nvCxnSpPr>
        <p:spPr>
          <a:xfrm>
            <a:off x="4860032" y="4230984"/>
            <a:ext cx="0" cy="9597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10" idx="2"/>
          </p:cNvCxnSpPr>
          <p:nvPr/>
        </p:nvCxnSpPr>
        <p:spPr>
          <a:xfrm>
            <a:off x="1643464" y="4863936"/>
            <a:ext cx="84131" cy="52321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9" name="Picture 8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296856"/>
            <a:ext cx="1894205" cy="568275"/>
          </a:xfrm>
          <a:prstGeom prst="rect">
            <a:avLst/>
          </a:prstGeom>
          <a:noFill/>
        </p:spPr>
      </p:pic>
      <p:sp>
        <p:nvSpPr>
          <p:cNvPr id="92" name="Oval 91"/>
          <p:cNvSpPr/>
          <p:nvPr/>
        </p:nvSpPr>
        <p:spPr>
          <a:xfrm>
            <a:off x="4034613" y="2700006"/>
            <a:ext cx="4296900" cy="1732070"/>
          </a:xfrm>
          <a:prstGeom prst="ellipse">
            <a:avLst/>
          </a:prstGeom>
          <a:solidFill>
            <a:srgbClr val="6B4E8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Single Point of Coordination(</a:t>
            </a:r>
            <a:r>
              <a:rPr lang="en-GB" b="1" dirty="0" err="1">
                <a:latin typeface="Arial" panose="020B0604020202020204" pitchFamily="34" charset="0"/>
                <a:cs typeface="Arial" panose="020B0604020202020204" pitchFamily="34" charset="0"/>
              </a:rPr>
              <a:t>SPoC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End of Life Care</a:t>
            </a:r>
          </a:p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01904 777770</a:t>
            </a:r>
          </a:p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8am-12 midnight  (Mon – Sun)</a:t>
            </a:r>
          </a:p>
        </p:txBody>
      </p:sp>
      <p:cxnSp>
        <p:nvCxnSpPr>
          <p:cNvPr id="93" name="Straight Arrow Connector 92"/>
          <p:cNvCxnSpPr>
            <a:cxnSpLocks/>
          </p:cNvCxnSpPr>
          <p:nvPr/>
        </p:nvCxnSpPr>
        <p:spPr>
          <a:xfrm flipH="1">
            <a:off x="2742059" y="4591745"/>
            <a:ext cx="275944" cy="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6" name="Picture 95" descr="cid:image002.jpg@01D27333.F94E24A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96952"/>
            <a:ext cx="729227" cy="43204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9" name="Straight Arrow Connector 108"/>
          <p:cNvCxnSpPr>
            <a:cxnSpLocks/>
          </p:cNvCxnSpPr>
          <p:nvPr/>
        </p:nvCxnSpPr>
        <p:spPr>
          <a:xfrm>
            <a:off x="1761517" y="2599590"/>
            <a:ext cx="0" cy="3253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3D4CD1A-F7E7-46F2-B037-64030D8B5961}"/>
              </a:ext>
            </a:extLst>
          </p:cNvPr>
          <p:cNvSpPr txBox="1"/>
          <p:nvPr/>
        </p:nvSpPr>
        <p:spPr>
          <a:xfrm>
            <a:off x="3850719" y="2181815"/>
            <a:ext cx="4480794" cy="307777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entury Gothic" panose="020B0502020202020204" pitchFamily="34" charset="0"/>
                <a:cs typeface="Arial" panose="020B0604020202020204" pitchFamily="34" charset="0"/>
              </a:rPr>
              <a:t>Care at home / hospice in-patient bed required 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D99B7B8-952C-4C14-937A-6ED1CF7D353B}"/>
              </a:ext>
            </a:extLst>
          </p:cNvPr>
          <p:cNvCxnSpPr>
            <a:cxnSpLocks/>
            <a:endCxn id="92" idx="0"/>
          </p:cNvCxnSpPr>
          <p:nvPr/>
        </p:nvCxnSpPr>
        <p:spPr>
          <a:xfrm>
            <a:off x="6183063" y="2489592"/>
            <a:ext cx="0" cy="2104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2C5C5756-3F88-4C91-8622-2F9ACC7CBCF6}"/>
              </a:ext>
            </a:extLst>
          </p:cNvPr>
          <p:cNvCxnSpPr>
            <a:cxnSpLocks/>
            <a:endCxn id="7" idx="3"/>
          </p:cNvCxnSpPr>
          <p:nvPr/>
        </p:nvCxnSpPr>
        <p:spPr>
          <a:xfrm rot="5400000">
            <a:off x="4111686" y="4154249"/>
            <a:ext cx="460093" cy="322567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9159A1F-2D5F-40C6-8798-9B43700A34A8}"/>
              </a:ext>
            </a:extLst>
          </p:cNvPr>
          <p:cNvCxnSpPr>
            <a:cxnSpLocks/>
          </p:cNvCxnSpPr>
          <p:nvPr/>
        </p:nvCxnSpPr>
        <p:spPr>
          <a:xfrm flipH="1" flipV="1">
            <a:off x="8582628" y="1784210"/>
            <a:ext cx="35997" cy="2871830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A4792694-0C3B-4ACB-B40A-EBD0344DC20D}"/>
              </a:ext>
            </a:extLst>
          </p:cNvPr>
          <p:cNvSpPr txBox="1"/>
          <p:nvPr/>
        </p:nvSpPr>
        <p:spPr>
          <a:xfrm>
            <a:off x="239307" y="6483485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 </a:t>
            </a:r>
          </a:p>
          <a:p>
            <a:r>
              <a:rPr lang="en-GB" sz="800" b="1" dirty="0"/>
              <a:t>16 April 2020</a:t>
            </a:r>
          </a:p>
        </p:txBody>
      </p:sp>
      <p:pic>
        <p:nvPicPr>
          <p:cNvPr id="29" name="Picture 28" descr="hospice@home logo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125544"/>
            <a:ext cx="1080120" cy="38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465" y="5125545"/>
            <a:ext cx="938015" cy="389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2200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171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Single Point of Coordination (SPoC) – End of Life Care </vt:lpstr>
    </vt:vector>
  </TitlesOfParts>
  <Company>IT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Donbavand</dc:creator>
  <cp:lastModifiedBy>FULCHINI, Polly (NHS HUMBER AND NORTH YORKSHIRE ICB - 03Q)</cp:lastModifiedBy>
  <cp:revision>59</cp:revision>
  <cp:lastPrinted>2020-04-16T13:40:46Z</cp:lastPrinted>
  <dcterms:created xsi:type="dcterms:W3CDTF">2020-03-24T08:40:52Z</dcterms:created>
  <dcterms:modified xsi:type="dcterms:W3CDTF">2025-09-11T11:45:02Z</dcterms:modified>
</cp:coreProperties>
</file>