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EB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968" autoAdjust="0"/>
    <p:restoredTop sz="94660"/>
  </p:normalViewPr>
  <p:slideViewPr>
    <p:cSldViewPr snapToGrid="0">
      <p:cViewPr varScale="1">
        <p:scale>
          <a:sx n="78" d="100"/>
          <a:sy n="78" d="100"/>
        </p:scale>
        <p:origin x="120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E07077-F45D-449F-A09E-E71C0A1D5C6A}" type="datetimeFigureOut">
              <a:rPr lang="en-GB" smtClean="0"/>
              <a:t>04/03/2026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605BED-8347-4F3D-A9A3-BB5DBF552409}" type="slidenum">
              <a:rPr lang="en-GB" smtClean="0"/>
              <a:t>‹#›</a:t>
            </a:fld>
            <a:endParaRPr lang="en-GB"/>
          </a:p>
        </p:txBody>
      </p:sp>
    </p:spTree>
    <p:extLst>
      <p:ext uri="{BB962C8B-B14F-4D97-AF65-F5344CB8AC3E}">
        <p14:creationId xmlns:p14="http://schemas.microsoft.com/office/powerpoint/2010/main" val="10932669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A605BED-8347-4F3D-A9A3-BB5DBF552409}" type="slidenum">
              <a:rPr lang="en-GB" smtClean="0"/>
              <a:t>1</a:t>
            </a:fld>
            <a:endParaRPr lang="en-GB"/>
          </a:p>
        </p:txBody>
      </p:sp>
    </p:spTree>
    <p:extLst>
      <p:ext uri="{BB962C8B-B14F-4D97-AF65-F5344CB8AC3E}">
        <p14:creationId xmlns:p14="http://schemas.microsoft.com/office/powerpoint/2010/main" val="6279981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780E28B-BD1C-57D9-9731-8143283E7304}"/>
              </a:ext>
            </a:extLst>
          </p:cNvPr>
          <p:cNvSpPr>
            <a:spLocks noGrp="1"/>
          </p:cNvSpPr>
          <p:nvPr>
            <p:ph type="dt" sz="half" idx="10"/>
          </p:nvPr>
        </p:nvSpPr>
        <p:spPr>
          <a:xfrm>
            <a:off x="838200" y="6356350"/>
            <a:ext cx="2743200" cy="365125"/>
          </a:xfrm>
          <a:prstGeom prst="rect">
            <a:avLst/>
          </a:prstGeom>
        </p:spPr>
        <p:txBody>
          <a:bodyPr/>
          <a:lstStyle/>
          <a:p>
            <a:fld id="{F5CCAEE6-2955-4D0F-86ED-A9CF56561E18}" type="datetimeFigureOut">
              <a:rPr lang="en-GB" smtClean="0"/>
              <a:t>04/03/2026</a:t>
            </a:fld>
            <a:endParaRPr lang="en-GB"/>
          </a:p>
        </p:txBody>
      </p:sp>
      <p:sp>
        <p:nvSpPr>
          <p:cNvPr id="3" name="Footer Placeholder 2">
            <a:extLst>
              <a:ext uri="{FF2B5EF4-FFF2-40B4-BE49-F238E27FC236}">
                <a16:creationId xmlns:a16="http://schemas.microsoft.com/office/drawing/2014/main" id="{46954859-717F-1D7F-1E61-F4C5A1AF40EA}"/>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4" name="Slide Number Placeholder 3">
            <a:extLst>
              <a:ext uri="{FF2B5EF4-FFF2-40B4-BE49-F238E27FC236}">
                <a16:creationId xmlns:a16="http://schemas.microsoft.com/office/drawing/2014/main" id="{DDC6DC0C-E463-40BF-1A4C-FF194C34ED5B}"/>
              </a:ext>
            </a:extLst>
          </p:cNvPr>
          <p:cNvSpPr>
            <a:spLocks noGrp="1"/>
          </p:cNvSpPr>
          <p:nvPr>
            <p:ph type="sldNum" sz="quarter" idx="12"/>
          </p:nvPr>
        </p:nvSpPr>
        <p:spPr>
          <a:xfrm>
            <a:off x="8610600" y="6356350"/>
            <a:ext cx="2743200" cy="365125"/>
          </a:xfrm>
          <a:prstGeom prst="rect">
            <a:avLst/>
          </a:prstGeom>
        </p:spPr>
        <p:txBody>
          <a:bodyPr/>
          <a:lstStyle/>
          <a:p>
            <a:fld id="{0DCFC365-3E7B-4A45-A56F-E56CA12E9B93}" type="slidenum">
              <a:rPr lang="en-GB" smtClean="0"/>
              <a:t>‹#›</a:t>
            </a:fld>
            <a:endParaRPr lang="en-GB"/>
          </a:p>
        </p:txBody>
      </p:sp>
      <p:sp>
        <p:nvSpPr>
          <p:cNvPr id="6" name="Text Placeholder 5">
            <a:extLst>
              <a:ext uri="{FF2B5EF4-FFF2-40B4-BE49-F238E27FC236}">
                <a16:creationId xmlns:a16="http://schemas.microsoft.com/office/drawing/2014/main" id="{ED5F814C-D03C-192E-A5C3-C0BDAD45A3A7}"/>
              </a:ext>
            </a:extLst>
          </p:cNvPr>
          <p:cNvSpPr>
            <a:spLocks noGrp="1"/>
          </p:cNvSpPr>
          <p:nvPr>
            <p:ph type="body" sz="quarter" idx="13"/>
          </p:nvPr>
        </p:nvSpPr>
        <p:spPr>
          <a:xfrm>
            <a:off x="736600" y="701675"/>
            <a:ext cx="10617200" cy="1028700"/>
          </a:xfrm>
          <a:prstGeom prst="rect">
            <a:avLst/>
          </a:prstGeom>
        </p:spPr>
        <p:txBody>
          <a:bodyPr/>
          <a:lstStyle>
            <a:lvl1pPr>
              <a:defRPr/>
            </a:lvl1pPr>
          </a:lstStyle>
          <a:p>
            <a:pPr lvl="0"/>
            <a:endParaRPr lang="en-US" dirty="0"/>
          </a:p>
        </p:txBody>
      </p:sp>
    </p:spTree>
    <p:extLst>
      <p:ext uri="{BB962C8B-B14F-4D97-AF65-F5344CB8AC3E}">
        <p14:creationId xmlns:p14="http://schemas.microsoft.com/office/powerpoint/2010/main" val="2618312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5EB8"/>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D4AB76F-7C26-E9F9-AF39-A8A7353BC22F}"/>
              </a:ext>
            </a:extLst>
          </p:cNvPr>
          <p:cNvSpPr/>
          <p:nvPr userDrawn="1"/>
        </p:nvSpPr>
        <p:spPr>
          <a:xfrm>
            <a:off x="0" y="6176963"/>
            <a:ext cx="12192000" cy="68103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Placeholder 1">
            <a:extLst>
              <a:ext uri="{FF2B5EF4-FFF2-40B4-BE49-F238E27FC236}">
                <a16:creationId xmlns:a16="http://schemas.microsoft.com/office/drawing/2014/main" id="{18119AC4-9989-C6BE-7559-950C9C35F053}"/>
              </a:ext>
            </a:extLst>
          </p:cNvPr>
          <p:cNvSpPr>
            <a:spLocks noGrp="1"/>
          </p:cNvSpPr>
          <p:nvPr>
            <p:ph type="title"/>
          </p:nvPr>
        </p:nvSpPr>
        <p:spPr>
          <a:xfrm>
            <a:off x="8946037" y="6253956"/>
            <a:ext cx="3245963" cy="443940"/>
          </a:xfrm>
          <a:prstGeom prst="rect">
            <a:avLst/>
          </a:prstGeom>
        </p:spPr>
        <p:txBody>
          <a:bodyPr vert="horz" lIns="91440" tIns="45720" rIns="91440" bIns="45720" rtlCol="0" anchor="ctr">
            <a:noAutofit/>
          </a:bodyPr>
          <a:lstStyle/>
          <a:p>
            <a:endParaRPr lang="en-GB" dirty="0"/>
          </a:p>
        </p:txBody>
      </p:sp>
      <p:pic>
        <p:nvPicPr>
          <p:cNvPr id="7" name="Picture 6">
            <a:extLst>
              <a:ext uri="{FF2B5EF4-FFF2-40B4-BE49-F238E27FC236}">
                <a16:creationId xmlns:a16="http://schemas.microsoft.com/office/drawing/2014/main" id="{76C35183-B42A-E615-F4B3-484C757C233C}"/>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774511" y="6194426"/>
            <a:ext cx="1872227" cy="671827"/>
          </a:xfrm>
          <a:prstGeom prst="rect">
            <a:avLst/>
          </a:prstGeom>
        </p:spPr>
      </p:pic>
      <p:pic>
        <p:nvPicPr>
          <p:cNvPr id="8" name="Picture 7">
            <a:extLst>
              <a:ext uri="{FF2B5EF4-FFF2-40B4-BE49-F238E27FC236}">
                <a16:creationId xmlns:a16="http://schemas.microsoft.com/office/drawing/2014/main" id="{C8C42F20-C2B5-AD99-8A74-94335AA60B3C}"/>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580906" y="6286657"/>
            <a:ext cx="1549736" cy="452438"/>
          </a:xfrm>
          <a:prstGeom prst="rect">
            <a:avLst/>
          </a:prstGeom>
          <a:noFill/>
          <a:ln>
            <a:noFill/>
          </a:ln>
        </p:spPr>
      </p:pic>
      <p:pic>
        <p:nvPicPr>
          <p:cNvPr id="9" name="Picture 8">
            <a:extLst>
              <a:ext uri="{FF2B5EF4-FFF2-40B4-BE49-F238E27FC236}">
                <a16:creationId xmlns:a16="http://schemas.microsoft.com/office/drawing/2014/main" id="{ED29CF69-003E-9903-802A-F359DC8A8AC5}"/>
              </a:ext>
            </a:extLst>
          </p:cNvPr>
          <p:cNvPicPr>
            <a:picLocks noChangeAspect="1"/>
          </p:cNvPicPr>
          <p:nvPr userDrawn="1"/>
        </p:nvPicPr>
        <p:blipFill>
          <a:blip r:embed="rId5"/>
          <a:stretch>
            <a:fillRect/>
          </a:stretch>
        </p:blipFill>
        <p:spPr>
          <a:xfrm>
            <a:off x="5425658" y="6200774"/>
            <a:ext cx="1340684" cy="624205"/>
          </a:xfrm>
          <a:prstGeom prst="rect">
            <a:avLst/>
          </a:prstGeom>
        </p:spPr>
      </p:pic>
    </p:spTree>
    <p:extLst>
      <p:ext uri="{BB962C8B-B14F-4D97-AF65-F5344CB8AC3E}">
        <p14:creationId xmlns:p14="http://schemas.microsoft.com/office/powerpoint/2010/main" val="3673248834"/>
      </p:ext>
    </p:extLst>
  </p:cSld>
  <p:clrMap bg1="lt1" tx1="dk1" bg2="lt2" tx2="dk2" accent1="accent1" accent2="accent2" accent3="accent3" accent4="accent4" accent5="accent5" accent6="accent6" hlink="hlink" folHlink="folHlink"/>
  <p:sldLayoutIdLst>
    <p:sldLayoutId id="2147483655" r:id="rId1"/>
  </p:sldLayoutIdLst>
  <p:txStyles>
    <p:titleStyle>
      <a:lvl1pPr algn="l" defTabSz="914400" rtl="0" eaLnBrk="1" latinLnBrk="0" hangingPunct="1">
        <a:lnSpc>
          <a:spcPct val="90000"/>
        </a:lnSpc>
        <a:spcBef>
          <a:spcPct val="0"/>
        </a:spcBef>
        <a:buNone/>
        <a:defRPr sz="1600" kern="1200">
          <a:solidFill>
            <a:srgbClr val="005EB8"/>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valeofyorkccg.nhs.uk/seecmsfile/?id=7004&amp;inline=1&amp;inline=1&amp;inline=1&amp;inline=1&amp;inline=1"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digital.nhs.uk/services/e-referral-service/document-library/advice-and-guidance-toolki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8A1A1A01-3990-5827-2DBD-D48CA8C40CCB}"/>
              </a:ext>
            </a:extLst>
          </p:cNvPr>
          <p:cNvSpPr>
            <a:spLocks noGrp="1"/>
          </p:cNvSpPr>
          <p:nvPr>
            <p:ph sz="half" idx="4294967295"/>
          </p:nvPr>
        </p:nvSpPr>
        <p:spPr>
          <a:xfrm>
            <a:off x="0" y="2505075"/>
            <a:ext cx="3192463" cy="3684588"/>
          </a:xfrm>
          <a:prstGeom prst="rect">
            <a:avLst/>
          </a:prstGeom>
        </p:spPr>
        <p:txBody>
          <a:bodyPr>
            <a:normAutofit/>
          </a:bodyPr>
          <a:lstStyle/>
          <a:p>
            <a:pPr marL="0" indent="0">
              <a:buNone/>
            </a:pPr>
            <a:endParaRPr lang="en-GB">
              <a:latin typeface="Arial" panose="020B0604020202020204" pitchFamily="34" charset="0"/>
              <a:cs typeface="Arial" panose="020B0604020202020204" pitchFamily="34" charset="0"/>
            </a:endParaRPr>
          </a:p>
          <a:p>
            <a:pPr marL="0" indent="0">
              <a:buNone/>
            </a:pPr>
            <a:endParaRPr lang="en-GB">
              <a:latin typeface="Arial" panose="020B0604020202020204" pitchFamily="34" charset="0"/>
              <a:cs typeface="Arial" panose="020B0604020202020204" pitchFamily="34" charset="0"/>
            </a:endParaRPr>
          </a:p>
        </p:txBody>
      </p:sp>
      <p:sp>
        <p:nvSpPr>
          <p:cNvPr id="13" name="Content Placeholder 11">
            <a:extLst>
              <a:ext uri="{FF2B5EF4-FFF2-40B4-BE49-F238E27FC236}">
                <a16:creationId xmlns:a16="http://schemas.microsoft.com/office/drawing/2014/main" id="{45A71721-8A99-082E-2652-56E1856FE330}"/>
              </a:ext>
            </a:extLst>
          </p:cNvPr>
          <p:cNvSpPr txBox="1">
            <a:spLocks/>
          </p:cNvSpPr>
          <p:nvPr/>
        </p:nvSpPr>
        <p:spPr>
          <a:xfrm>
            <a:off x="4493081" y="2289318"/>
            <a:ext cx="3193591" cy="36845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F0B18EBA-ADCD-466E-362D-B376F0F18837}"/>
              </a:ext>
            </a:extLst>
          </p:cNvPr>
          <p:cNvSpPr/>
          <p:nvPr/>
        </p:nvSpPr>
        <p:spPr>
          <a:xfrm>
            <a:off x="499571" y="1588335"/>
            <a:ext cx="3397682" cy="428623"/>
          </a:xfrm>
          <a:prstGeom prst="rect">
            <a:avLst/>
          </a:prstGeom>
          <a:solidFill>
            <a:schemeClr val="bg1">
              <a:lumMod val="75000"/>
            </a:schemeClr>
          </a:solidFill>
          <a:ln>
            <a:solidFill>
              <a:schemeClr val="bg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GB" dirty="0">
                <a:solidFill>
                  <a:srgbClr val="005EB8"/>
                </a:solidFill>
                <a:latin typeface="Arial" panose="020B0604020202020204" pitchFamily="34" charset="0"/>
                <a:cs typeface="Arial" panose="020B0604020202020204" pitchFamily="34" charset="0"/>
              </a:rPr>
              <a:t>When to use A&amp;G</a:t>
            </a:r>
          </a:p>
        </p:txBody>
      </p:sp>
      <p:sp>
        <p:nvSpPr>
          <p:cNvPr id="20" name="Rectangle 19">
            <a:extLst>
              <a:ext uri="{FF2B5EF4-FFF2-40B4-BE49-F238E27FC236}">
                <a16:creationId xmlns:a16="http://schemas.microsoft.com/office/drawing/2014/main" id="{FF5A6A58-D47C-FAF8-3DB5-4C0CF1750BF0}"/>
              </a:ext>
            </a:extLst>
          </p:cNvPr>
          <p:cNvSpPr/>
          <p:nvPr/>
        </p:nvSpPr>
        <p:spPr>
          <a:xfrm>
            <a:off x="500218" y="1017862"/>
            <a:ext cx="7140347" cy="428623"/>
          </a:xfrm>
          <a:prstGeom prst="rect">
            <a:avLst/>
          </a:prstGeom>
          <a:solidFill>
            <a:srgbClr val="005EB8"/>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latin typeface="Arial" panose="020B0604020202020204" pitchFamily="34" charset="0"/>
                <a:cs typeface="Arial" panose="020B0604020202020204" pitchFamily="34" charset="0"/>
              </a:rPr>
              <a:t>Primary Care</a:t>
            </a:r>
          </a:p>
        </p:txBody>
      </p:sp>
      <p:sp>
        <p:nvSpPr>
          <p:cNvPr id="21" name="Rectangle 20">
            <a:extLst>
              <a:ext uri="{FF2B5EF4-FFF2-40B4-BE49-F238E27FC236}">
                <a16:creationId xmlns:a16="http://schemas.microsoft.com/office/drawing/2014/main" id="{D6C39016-D27A-0D85-321C-FC33F811B041}"/>
              </a:ext>
            </a:extLst>
          </p:cNvPr>
          <p:cNvSpPr/>
          <p:nvPr/>
        </p:nvSpPr>
        <p:spPr>
          <a:xfrm>
            <a:off x="7859129" y="1017862"/>
            <a:ext cx="3963436" cy="428624"/>
          </a:xfrm>
          <a:prstGeom prst="rect">
            <a:avLst/>
          </a:prstGeom>
          <a:solidFill>
            <a:srgbClr val="005EB8"/>
          </a:solidFill>
          <a:ln>
            <a:solidFill>
              <a:schemeClr val="bg1"/>
            </a:solid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GB">
                <a:latin typeface="Arial" panose="020B0604020202020204" pitchFamily="34" charset="0"/>
                <a:cs typeface="Arial" panose="020B0604020202020204" pitchFamily="34" charset="0"/>
              </a:rPr>
              <a:t>Secondary Care</a:t>
            </a:r>
          </a:p>
        </p:txBody>
      </p:sp>
      <p:sp>
        <p:nvSpPr>
          <p:cNvPr id="22" name="Rectangle 21">
            <a:extLst>
              <a:ext uri="{FF2B5EF4-FFF2-40B4-BE49-F238E27FC236}">
                <a16:creationId xmlns:a16="http://schemas.microsoft.com/office/drawing/2014/main" id="{944FC68A-0BDE-F3E0-826B-2023E0F44340}"/>
              </a:ext>
            </a:extLst>
          </p:cNvPr>
          <p:cNvSpPr/>
          <p:nvPr/>
        </p:nvSpPr>
        <p:spPr>
          <a:xfrm>
            <a:off x="514979" y="2219652"/>
            <a:ext cx="3382922" cy="3754253"/>
          </a:xfrm>
          <a:prstGeom prst="rect">
            <a:avLst/>
          </a:prstGeom>
          <a:solidFill>
            <a:schemeClr val="bg1"/>
          </a:solidFill>
          <a:ln w="19050">
            <a:solidFill>
              <a:schemeClr val="bg1"/>
            </a:solidFill>
            <a:headEnd type="none" w="med" len="med"/>
            <a:tailEnd type="none" w="med" len="med"/>
          </a:ln>
        </p:spPr>
        <p:style>
          <a:lnRef idx="1">
            <a:schemeClr val="accent3"/>
          </a:lnRef>
          <a:fillRef idx="2">
            <a:schemeClr val="accent3"/>
          </a:fillRef>
          <a:effectRef idx="1">
            <a:schemeClr val="accent3"/>
          </a:effectRef>
          <a:fontRef idx="minor">
            <a:schemeClr val="dk1"/>
          </a:fontRef>
        </p:style>
        <p:txBody>
          <a:bodyPr lIns="91440" tIns="45720" rIns="91440" bIns="45720" rtlCol="0" anchor="ctr"/>
          <a:lstStyle/>
          <a:p>
            <a:pPr marL="0" lvl="1"/>
            <a:r>
              <a:rPr lang="en-GB" sz="1200" dirty="0">
                <a:solidFill>
                  <a:srgbClr val="005EB8"/>
                </a:solidFill>
                <a:latin typeface="Arial" panose="020B0604020202020204" pitchFamily="34" charset="0"/>
                <a:cs typeface="Arial" panose="020B0604020202020204" pitchFamily="34" charset="0"/>
              </a:rPr>
              <a:t>There are no strict criteria, but we suggest the following are appropriate scenarios:</a:t>
            </a:r>
          </a:p>
          <a:p>
            <a:pPr marL="0" lvl="1"/>
            <a:endParaRPr lang="en-GB" sz="1200" dirty="0">
              <a:solidFill>
                <a:srgbClr val="005EB8"/>
              </a:solidFill>
              <a:latin typeface="Arial" panose="020B0604020202020204" pitchFamily="34" charset="0"/>
              <a:cs typeface="Arial" panose="020B0604020202020204" pitchFamily="34" charset="0"/>
            </a:endParaRPr>
          </a:p>
          <a:p>
            <a:pPr marL="179705" lvl="1" indent="-179705">
              <a:buFont typeface="Arial" panose="020B0604020202020204" pitchFamily="34" charset="0"/>
              <a:buChar char="•"/>
            </a:pPr>
            <a:r>
              <a:rPr lang="en-GB" sz="1200" dirty="0">
                <a:solidFill>
                  <a:srgbClr val="005EB8"/>
                </a:solidFill>
                <a:latin typeface="Arial" panose="020B0604020202020204" pitchFamily="34" charset="0"/>
                <a:cs typeface="Arial" panose="020B0604020202020204" pitchFamily="34" charset="0"/>
              </a:rPr>
              <a:t>Uncertainty around diagnosis or clinical management.</a:t>
            </a:r>
          </a:p>
          <a:p>
            <a:pPr marL="179705" lvl="1" indent="-179705">
              <a:buFont typeface="Arial" panose="020B0604020202020204" pitchFamily="34" charset="0"/>
              <a:buChar char="•"/>
            </a:pPr>
            <a:r>
              <a:rPr lang="en-GB" sz="1200" dirty="0">
                <a:solidFill>
                  <a:srgbClr val="005EB8"/>
                </a:solidFill>
                <a:latin typeface="Arial" panose="020B0604020202020204" pitchFamily="34" charset="0"/>
                <a:cs typeface="Arial" panose="020B0604020202020204" pitchFamily="34" charset="0"/>
              </a:rPr>
              <a:t>Support to interpret primary care diagnostics.</a:t>
            </a:r>
          </a:p>
          <a:p>
            <a:pPr marL="179705" lvl="1" indent="-179705">
              <a:buFont typeface="Arial" panose="020B0604020202020204" pitchFamily="34" charset="0"/>
              <a:buChar char="•"/>
            </a:pPr>
            <a:r>
              <a:rPr lang="en-GB" sz="1200" dirty="0">
                <a:solidFill>
                  <a:srgbClr val="005EB8"/>
                </a:solidFill>
                <a:latin typeface="Arial" panose="020B0604020202020204" pitchFamily="34" charset="0"/>
                <a:cs typeface="Arial" panose="020B0604020202020204" pitchFamily="34" charset="0"/>
              </a:rPr>
              <a:t>Patients on a follow up list for secondary care who present with a problem that primary care cannot manage alone, clearly stating the consultant who is leading their care and if the issue can wait for their advice.</a:t>
            </a:r>
            <a:endParaRPr lang="en-GB" sz="1200" strike="sngStrike" dirty="0">
              <a:solidFill>
                <a:srgbClr val="005EB8"/>
              </a:solidFill>
              <a:latin typeface="Arial" panose="020B0604020202020204" pitchFamily="34" charset="0"/>
              <a:cs typeface="Arial" panose="020B0604020202020204" pitchFamily="34" charset="0"/>
            </a:endParaRPr>
          </a:p>
          <a:p>
            <a:pPr marL="179705" lvl="1" indent="-179705">
              <a:buFont typeface="Arial" panose="020B0604020202020204" pitchFamily="34" charset="0"/>
              <a:buChar char="•"/>
            </a:pPr>
            <a:r>
              <a:rPr lang="en-GB" sz="1200" dirty="0">
                <a:solidFill>
                  <a:srgbClr val="005EB8"/>
                </a:solidFill>
                <a:latin typeface="Arial" panose="020B0604020202020204" pitchFamily="34" charset="0"/>
                <a:cs typeface="Arial" panose="020B0604020202020204" pitchFamily="34" charset="0"/>
              </a:rPr>
              <a:t>Patients waiting to be seen by secondary care where clinical presentation has changed, for secondary care to advise on interim management or assess urgency of appointment required</a:t>
            </a:r>
          </a:p>
        </p:txBody>
      </p:sp>
      <p:sp>
        <p:nvSpPr>
          <p:cNvPr id="25" name="Rectangle 24">
            <a:extLst>
              <a:ext uri="{FF2B5EF4-FFF2-40B4-BE49-F238E27FC236}">
                <a16:creationId xmlns:a16="http://schemas.microsoft.com/office/drawing/2014/main" id="{BEE02857-8F9E-F4C7-4DE1-86FE62544633}"/>
              </a:ext>
            </a:extLst>
          </p:cNvPr>
          <p:cNvSpPr/>
          <p:nvPr/>
        </p:nvSpPr>
        <p:spPr>
          <a:xfrm>
            <a:off x="4115816" y="1588335"/>
            <a:ext cx="3524102" cy="428623"/>
          </a:xfrm>
          <a:prstGeom prst="rect">
            <a:avLst/>
          </a:prstGeom>
          <a:solidFill>
            <a:schemeClr val="bg1">
              <a:lumMod val="75000"/>
            </a:schemeClr>
          </a:solidFill>
          <a:ln>
            <a:solidFill>
              <a:schemeClr val="bg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GB" dirty="0">
                <a:solidFill>
                  <a:srgbClr val="005EB8"/>
                </a:solidFill>
                <a:latin typeface="Arial" panose="020B0604020202020204" pitchFamily="34" charset="0"/>
                <a:cs typeface="Arial" panose="020B0604020202020204" pitchFamily="34" charset="0"/>
              </a:rPr>
              <a:t>Quality</a:t>
            </a:r>
          </a:p>
        </p:txBody>
      </p:sp>
      <p:sp>
        <p:nvSpPr>
          <p:cNvPr id="26" name="Rectangle 25">
            <a:extLst>
              <a:ext uri="{FF2B5EF4-FFF2-40B4-BE49-F238E27FC236}">
                <a16:creationId xmlns:a16="http://schemas.microsoft.com/office/drawing/2014/main" id="{3346355C-D237-C278-2E3F-ADB4E80035C8}"/>
              </a:ext>
            </a:extLst>
          </p:cNvPr>
          <p:cNvSpPr/>
          <p:nvPr/>
        </p:nvSpPr>
        <p:spPr>
          <a:xfrm>
            <a:off x="4115816" y="2218751"/>
            <a:ext cx="3524750" cy="1832675"/>
          </a:xfrm>
          <a:prstGeom prst="rect">
            <a:avLst/>
          </a:prstGeom>
          <a:solidFill>
            <a:schemeClr val="bg1"/>
          </a:solidFill>
          <a:ln w="19050">
            <a:solidFill>
              <a:schemeClr val="bg1"/>
            </a:solidFill>
            <a:headEnd type="none" w="med" len="med"/>
            <a:tailEnd type="none" w="med" len="med"/>
          </a:ln>
        </p:spPr>
        <p:style>
          <a:lnRef idx="1">
            <a:schemeClr val="accent3"/>
          </a:lnRef>
          <a:fillRef idx="2">
            <a:schemeClr val="accent3"/>
          </a:fillRef>
          <a:effectRef idx="1">
            <a:schemeClr val="accent3"/>
          </a:effectRef>
          <a:fontRef idx="minor">
            <a:schemeClr val="dk1"/>
          </a:fontRef>
        </p:style>
        <p:txBody>
          <a:bodyPr lIns="91440" tIns="45720" rIns="91440" bIns="45720" rtlCol="0" anchor="ctr"/>
          <a:lstStyle/>
          <a:p>
            <a:pPr marL="179705" indent="-179705">
              <a:buFont typeface="Arial" panose="020B0604020202020204" pitchFamily="34" charset="0"/>
              <a:buChar char="•"/>
            </a:pPr>
            <a:r>
              <a:rPr lang="en-GB" sz="1200" dirty="0">
                <a:solidFill>
                  <a:srgbClr val="005EB8"/>
                </a:solidFill>
                <a:latin typeface="Arial" panose="020B0604020202020204" pitchFamily="34" charset="0"/>
                <a:cs typeface="Arial" panose="020B0604020202020204" pitchFamily="34" charset="0"/>
              </a:rPr>
              <a:t>Use local (within practice) expertise for advice where available prior to seeking advice from Secondary Care.  Supervisees should seek GP advice prior to sending.</a:t>
            </a:r>
            <a:endParaRPr lang="en-US" dirty="0">
              <a:solidFill>
                <a:srgbClr val="005EB8"/>
              </a:solidFill>
              <a:latin typeface="Arial" panose="020B0604020202020204" pitchFamily="34" charset="0"/>
              <a:cs typeface="Arial" panose="020B0604020202020204" pitchFamily="34" charset="0"/>
            </a:endParaRPr>
          </a:p>
          <a:p>
            <a:pPr marL="179705" indent="-179705">
              <a:buFont typeface="Arial" panose="020B0604020202020204" pitchFamily="34" charset="0"/>
              <a:buChar char="•"/>
            </a:pPr>
            <a:r>
              <a:rPr lang="en-GB" sz="1200" dirty="0">
                <a:solidFill>
                  <a:srgbClr val="005EB8"/>
                </a:solidFill>
                <a:latin typeface="Arial" panose="020B0604020202020204" pitchFamily="34" charset="0"/>
                <a:cs typeface="Arial" panose="020B0604020202020204" pitchFamily="34" charset="0"/>
              </a:rPr>
              <a:t>Do not use A&amp;G if a referral will occur anyway or there is already an agreed local pathway available.  Where interim management advice may helpful, include request within a referral. </a:t>
            </a:r>
            <a:endParaRPr lang="en-GB" dirty="0">
              <a:solidFill>
                <a:srgbClr val="005EB8"/>
              </a:solidFill>
              <a:latin typeface="Arial" panose="020B0604020202020204" pitchFamily="34" charset="0"/>
              <a:cs typeface="Arial" panose="020B0604020202020204" pitchFamily="34" charset="0"/>
            </a:endParaRPr>
          </a:p>
        </p:txBody>
      </p:sp>
      <p:sp>
        <p:nvSpPr>
          <p:cNvPr id="27" name="Rectangle 26">
            <a:extLst>
              <a:ext uri="{FF2B5EF4-FFF2-40B4-BE49-F238E27FC236}">
                <a16:creationId xmlns:a16="http://schemas.microsoft.com/office/drawing/2014/main" id="{4FA40C41-081A-728C-0507-30DD7A336B34}"/>
              </a:ext>
            </a:extLst>
          </p:cNvPr>
          <p:cNvSpPr/>
          <p:nvPr/>
        </p:nvSpPr>
        <p:spPr>
          <a:xfrm>
            <a:off x="4115816" y="4193274"/>
            <a:ext cx="3524750" cy="1780631"/>
          </a:xfrm>
          <a:prstGeom prst="rect">
            <a:avLst/>
          </a:prstGeom>
          <a:solidFill>
            <a:schemeClr val="bg1"/>
          </a:solidFill>
          <a:ln w="19050">
            <a:solidFill>
              <a:schemeClr val="bg1"/>
            </a:solidFill>
            <a:headEnd type="none" w="med" len="med"/>
            <a:tailEnd type="none" w="med" len="med"/>
          </a:ln>
        </p:spPr>
        <p:style>
          <a:lnRef idx="1">
            <a:schemeClr val="accent3"/>
          </a:lnRef>
          <a:fillRef idx="2">
            <a:schemeClr val="accent3"/>
          </a:fillRef>
          <a:effectRef idx="1">
            <a:schemeClr val="accent3"/>
          </a:effectRef>
          <a:fontRef idx="minor">
            <a:schemeClr val="dk1"/>
          </a:fontRef>
        </p:style>
        <p:txBody>
          <a:bodyPr lIns="91440" tIns="45720" rIns="91440" bIns="45720" rtlCol="0" anchor="ctr"/>
          <a:lstStyle/>
          <a:p>
            <a:r>
              <a:rPr lang="en-GB" sz="1200" dirty="0">
                <a:solidFill>
                  <a:srgbClr val="005EB8"/>
                </a:solidFill>
                <a:latin typeface="Arial" panose="020B0604020202020204" pitchFamily="34" charset="0"/>
                <a:cs typeface="Arial" panose="020B0604020202020204" pitchFamily="34" charset="0"/>
              </a:rPr>
              <a:t>Include:</a:t>
            </a:r>
          </a:p>
          <a:p>
            <a:pPr marL="179705" lvl="1" indent="-179705">
              <a:buFont typeface="Arial" panose="020B0604020202020204" pitchFamily="34" charset="0"/>
              <a:buChar char="•"/>
            </a:pPr>
            <a:r>
              <a:rPr lang="en-GB" sz="1200" dirty="0">
                <a:solidFill>
                  <a:srgbClr val="005EB8"/>
                </a:solidFill>
                <a:latin typeface="Arial" panose="020B0604020202020204" pitchFamily="34" charset="0"/>
                <a:cs typeface="Arial" panose="020B0604020202020204" pitchFamily="34" charset="0"/>
              </a:rPr>
              <a:t>Sufficient patient information and details of assessment, investigation and management that has already taken place. Please attach past medical history and current medication.</a:t>
            </a:r>
          </a:p>
          <a:p>
            <a:pPr marL="179705" lvl="1" indent="-179705">
              <a:buFont typeface="Arial" panose="020B0604020202020204" pitchFamily="34" charset="0"/>
              <a:buChar char="•"/>
            </a:pPr>
            <a:r>
              <a:rPr lang="en-GB" sz="1200" dirty="0">
                <a:solidFill>
                  <a:srgbClr val="005EB8"/>
                </a:solidFill>
                <a:latin typeface="Arial" panose="020B0604020202020204" pitchFamily="34" charset="0"/>
                <a:cs typeface="Arial" panose="020B0604020202020204" pitchFamily="34" charset="0"/>
              </a:rPr>
              <a:t>Be clear on your questions and what your expectations are.</a:t>
            </a:r>
          </a:p>
        </p:txBody>
      </p:sp>
      <p:sp>
        <p:nvSpPr>
          <p:cNvPr id="28" name="Rectangle 27">
            <a:extLst>
              <a:ext uri="{FF2B5EF4-FFF2-40B4-BE49-F238E27FC236}">
                <a16:creationId xmlns:a16="http://schemas.microsoft.com/office/drawing/2014/main" id="{E9F5681F-EF3B-3DCC-EEBE-48783EE2A8B8}"/>
              </a:ext>
            </a:extLst>
          </p:cNvPr>
          <p:cNvSpPr/>
          <p:nvPr/>
        </p:nvSpPr>
        <p:spPr>
          <a:xfrm>
            <a:off x="7859129" y="2218750"/>
            <a:ext cx="3963436" cy="3050915"/>
          </a:xfrm>
          <a:prstGeom prst="rect">
            <a:avLst/>
          </a:prstGeom>
          <a:solidFill>
            <a:schemeClr val="bg1"/>
          </a:solidFill>
          <a:ln w="19050">
            <a:solidFill>
              <a:schemeClr val="bg1"/>
            </a:solidFill>
            <a:headEnd type="none" w="med" len="med"/>
            <a:tailEnd type="none" w="med" len="med"/>
          </a:ln>
        </p:spPr>
        <p:style>
          <a:lnRef idx="1">
            <a:schemeClr val="accent3"/>
          </a:lnRef>
          <a:fillRef idx="2">
            <a:schemeClr val="accent3"/>
          </a:fillRef>
          <a:effectRef idx="1">
            <a:schemeClr val="accent3"/>
          </a:effectRef>
          <a:fontRef idx="minor">
            <a:schemeClr val="dk1"/>
          </a:fontRef>
        </p:style>
        <p:txBody>
          <a:bodyPr lIns="91440" tIns="45720" rIns="91440" bIns="45720" rtlCol="0" anchor="ctr" anchorCtr="0"/>
          <a:lstStyle/>
          <a:p>
            <a:pPr marL="179705" indent="-179705">
              <a:buFont typeface="Arial" panose="020B0604020202020204" pitchFamily="34" charset="0"/>
              <a:buChar char="•"/>
            </a:pPr>
            <a:r>
              <a:rPr lang="en-GB" sz="1200" dirty="0">
                <a:solidFill>
                  <a:srgbClr val="005EB8"/>
                </a:solidFill>
                <a:latin typeface="Arial" panose="020B0604020202020204" pitchFamily="34" charset="0"/>
                <a:cs typeface="Arial" panose="020B0604020202020204" pitchFamily="34" charset="0"/>
              </a:rPr>
              <a:t>A&amp;G is about moving knowledge and not inappropriately moving work.</a:t>
            </a:r>
            <a:endParaRPr lang="en-US" dirty="0">
              <a:solidFill>
                <a:srgbClr val="005EB8"/>
              </a:solidFill>
              <a:latin typeface="Arial" panose="020B0604020202020204" pitchFamily="34" charset="0"/>
              <a:cs typeface="Arial" panose="020B0604020202020204" pitchFamily="34" charset="0"/>
            </a:endParaRPr>
          </a:p>
          <a:p>
            <a:pPr marL="179705" indent="-179705">
              <a:buFont typeface="Arial" panose="020B0604020202020204" pitchFamily="34" charset="0"/>
              <a:buChar char="•"/>
            </a:pPr>
            <a:r>
              <a:rPr lang="en-GB" sz="1200" dirty="0">
                <a:solidFill>
                  <a:srgbClr val="005EB8"/>
                </a:solidFill>
                <a:latin typeface="Arial" panose="020B0604020202020204" pitchFamily="34" charset="0"/>
                <a:cs typeface="Arial" panose="020B0604020202020204" pitchFamily="34" charset="0"/>
              </a:rPr>
              <a:t>Where possible &amp; clinically appropriate, consider setting out a series of steps / actions that primary care can undertake  to reduce the need for multiple messages.</a:t>
            </a:r>
          </a:p>
          <a:p>
            <a:pPr marL="179705" indent="-179705">
              <a:buFont typeface="Arial" panose="020B0604020202020204" pitchFamily="34" charset="0"/>
              <a:buChar char="•"/>
            </a:pPr>
            <a:r>
              <a:rPr lang="en-GB" sz="1200" dirty="0">
                <a:solidFill>
                  <a:srgbClr val="005EB8"/>
                </a:solidFill>
                <a:latin typeface="Arial" panose="020B0604020202020204" pitchFamily="34" charset="0"/>
                <a:cs typeface="Arial" panose="020B0604020202020204" pitchFamily="34" charset="0"/>
              </a:rPr>
              <a:t>Where suggesting a change to medication, be as specific as possible on dose and course suggestion and adhere to guidance within interface agreement on traffic light status of drugs. </a:t>
            </a:r>
          </a:p>
          <a:p>
            <a:pPr marL="179705" indent="-179705">
              <a:buFont typeface="Arial" panose="020B0604020202020204" pitchFamily="34" charset="0"/>
              <a:buChar char="•"/>
            </a:pPr>
            <a:r>
              <a:rPr lang="en-GB" sz="1200" dirty="0">
                <a:solidFill>
                  <a:srgbClr val="005EB8"/>
                </a:solidFill>
                <a:latin typeface="Arial" panose="020B0604020202020204" pitchFamily="34" charset="0"/>
                <a:cs typeface="Arial" panose="020B0604020202020204" pitchFamily="34" charset="0"/>
              </a:rPr>
              <a:t>Primary care clinicians should only be asked to undertake additional diagnostic interventions when these are readily accessible to them and when clinicians can reasonably be expected to interpret the results within the scope of standard GP clinical expertise.</a:t>
            </a:r>
          </a:p>
        </p:txBody>
      </p:sp>
      <p:sp>
        <p:nvSpPr>
          <p:cNvPr id="30" name="Rectangle 29">
            <a:extLst>
              <a:ext uri="{FF2B5EF4-FFF2-40B4-BE49-F238E27FC236}">
                <a16:creationId xmlns:a16="http://schemas.microsoft.com/office/drawing/2014/main" id="{7362FBBA-A82E-340D-2FAD-08A8196C5924}"/>
              </a:ext>
            </a:extLst>
          </p:cNvPr>
          <p:cNvSpPr/>
          <p:nvPr/>
        </p:nvSpPr>
        <p:spPr>
          <a:xfrm>
            <a:off x="500219" y="216051"/>
            <a:ext cx="4036598" cy="668043"/>
          </a:xfrm>
          <a:prstGeom prst="rect">
            <a:avLst/>
          </a:prstGeom>
          <a:solidFill>
            <a:schemeClr val="bg1"/>
          </a:solidFill>
          <a:ln>
            <a:solidFill>
              <a:schemeClr val="bg1"/>
            </a:solidFill>
          </a:ln>
        </p:spPr>
        <p:style>
          <a:lnRef idx="2">
            <a:schemeClr val="dk1"/>
          </a:lnRef>
          <a:fillRef idx="1">
            <a:schemeClr val="lt1"/>
          </a:fillRef>
          <a:effectRef idx="0">
            <a:schemeClr val="dk1"/>
          </a:effectRef>
          <a:fontRef idx="minor">
            <a:schemeClr val="dk1"/>
          </a:fontRef>
        </p:style>
        <p:txBody>
          <a:bodyPr lIns="36000" rIns="36000" rtlCol="0" anchor="ctr"/>
          <a:lstStyle/>
          <a:p>
            <a:r>
              <a:rPr lang="en-GB" sz="2800" b="1" dirty="0">
                <a:solidFill>
                  <a:srgbClr val="005EB8"/>
                </a:solidFill>
                <a:latin typeface="Arial" panose="020B0604020202020204" pitchFamily="34" charset="0"/>
                <a:cs typeface="Arial" panose="020B0604020202020204" pitchFamily="34" charset="0"/>
              </a:rPr>
              <a:t>Interface Quick Guides</a:t>
            </a:r>
          </a:p>
        </p:txBody>
      </p:sp>
      <p:sp>
        <p:nvSpPr>
          <p:cNvPr id="3" name="TextBox 2">
            <a:extLst>
              <a:ext uri="{FF2B5EF4-FFF2-40B4-BE49-F238E27FC236}">
                <a16:creationId xmlns:a16="http://schemas.microsoft.com/office/drawing/2014/main" id="{E8280939-6359-DF9D-7B72-F959E38634EC}"/>
              </a:ext>
            </a:extLst>
          </p:cNvPr>
          <p:cNvSpPr txBox="1"/>
          <p:nvPr/>
        </p:nvSpPr>
        <p:spPr>
          <a:xfrm>
            <a:off x="8929245" y="6309359"/>
            <a:ext cx="3146905" cy="523220"/>
          </a:xfrm>
          <a:prstGeom prst="rect">
            <a:avLst/>
          </a:prstGeom>
          <a:noFill/>
        </p:spPr>
        <p:txBody>
          <a:bodyPr wrap="square">
            <a:spAutoFit/>
          </a:bodyPr>
          <a:lstStyle/>
          <a:p>
            <a:pPr algn="r"/>
            <a:r>
              <a:rPr lang="en-US" sz="1400" dirty="0">
                <a:solidFill>
                  <a:srgbClr val="005EB8"/>
                </a:solidFill>
                <a:latin typeface="Arial" panose="020B0604020202020204" pitchFamily="34" charset="0"/>
                <a:cs typeface="Arial" panose="020B0604020202020204" pitchFamily="34" charset="0"/>
              </a:rPr>
              <a:t>Have you read the </a:t>
            </a:r>
            <a:r>
              <a:rPr lang="en-US" sz="1400" dirty="0">
                <a:solidFill>
                  <a:srgbClr val="005EB8"/>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primary-secondary care interface document</a:t>
            </a:r>
            <a:r>
              <a:rPr lang="en-US" sz="1400" dirty="0">
                <a:solidFill>
                  <a:srgbClr val="005EB8"/>
                </a:solidFill>
                <a:latin typeface="Arial" panose="020B0604020202020204" pitchFamily="34" charset="0"/>
                <a:cs typeface="Arial" panose="020B0604020202020204" pitchFamily="34" charset="0"/>
              </a:rPr>
              <a:t>?</a:t>
            </a:r>
            <a:endParaRPr lang="en-GB" sz="1400" dirty="0">
              <a:solidFill>
                <a:srgbClr val="005EB8"/>
              </a:solidFill>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5A4496C8-1E17-3482-BDF7-77A33B379335}"/>
              </a:ext>
            </a:extLst>
          </p:cNvPr>
          <p:cNvSpPr/>
          <p:nvPr/>
        </p:nvSpPr>
        <p:spPr>
          <a:xfrm>
            <a:off x="4536817" y="216051"/>
            <a:ext cx="3963437" cy="668043"/>
          </a:xfrm>
          <a:prstGeom prst="rect">
            <a:avLst/>
          </a:prstGeom>
          <a:noFill/>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r>
              <a:rPr lang="en-GB" sz="2800" b="1" dirty="0">
                <a:solidFill>
                  <a:schemeClr val="bg1"/>
                </a:solidFill>
                <a:latin typeface="Arial" panose="020B0604020202020204" pitchFamily="34" charset="0"/>
                <a:cs typeface="Arial" panose="020B0604020202020204" pitchFamily="34" charset="0"/>
              </a:rPr>
              <a:t>Advice and Guidance</a:t>
            </a:r>
          </a:p>
        </p:txBody>
      </p:sp>
      <p:sp>
        <p:nvSpPr>
          <p:cNvPr id="5" name="Rectangle 4">
            <a:extLst>
              <a:ext uri="{FF2B5EF4-FFF2-40B4-BE49-F238E27FC236}">
                <a16:creationId xmlns:a16="http://schemas.microsoft.com/office/drawing/2014/main" id="{13682535-0995-EBBB-DCAE-BD021708F4E3}"/>
              </a:ext>
            </a:extLst>
          </p:cNvPr>
          <p:cNvSpPr/>
          <p:nvPr/>
        </p:nvSpPr>
        <p:spPr>
          <a:xfrm>
            <a:off x="7858481" y="1588334"/>
            <a:ext cx="3963436" cy="428623"/>
          </a:xfrm>
          <a:prstGeom prst="rect">
            <a:avLst/>
          </a:prstGeom>
          <a:solidFill>
            <a:schemeClr val="bg1">
              <a:lumMod val="75000"/>
            </a:schemeClr>
          </a:solidFill>
          <a:ln>
            <a:solidFill>
              <a:schemeClr val="bg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GB" dirty="0">
                <a:solidFill>
                  <a:srgbClr val="005EB8"/>
                </a:solidFill>
                <a:latin typeface="Arial" panose="020B0604020202020204" pitchFamily="34" charset="0"/>
                <a:cs typeface="Arial" panose="020B0604020202020204" pitchFamily="34" charset="0"/>
              </a:rPr>
              <a:t>Good Practice</a:t>
            </a:r>
          </a:p>
        </p:txBody>
      </p:sp>
      <p:sp>
        <p:nvSpPr>
          <p:cNvPr id="6" name="Rectangle 5">
            <a:extLst>
              <a:ext uri="{FF2B5EF4-FFF2-40B4-BE49-F238E27FC236}">
                <a16:creationId xmlns:a16="http://schemas.microsoft.com/office/drawing/2014/main" id="{181A9F5C-F875-E2A0-5D92-764F9B038603}"/>
              </a:ext>
            </a:extLst>
          </p:cNvPr>
          <p:cNvSpPr/>
          <p:nvPr/>
        </p:nvSpPr>
        <p:spPr>
          <a:xfrm>
            <a:off x="7858481" y="5450684"/>
            <a:ext cx="3963436" cy="523221"/>
          </a:xfrm>
          <a:prstGeom prst="rect">
            <a:avLst/>
          </a:prstGeom>
          <a:solidFill>
            <a:schemeClr val="bg1">
              <a:lumMod val="75000"/>
            </a:schemeClr>
          </a:solidFill>
          <a:ln>
            <a:solidFill>
              <a:schemeClr val="bg1">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r>
              <a:rPr lang="en-GB" sz="1200" dirty="0">
                <a:solidFill>
                  <a:srgbClr val="005EB8"/>
                </a:solidFill>
                <a:latin typeface="Arial" panose="020B0604020202020204" pitchFamily="34" charset="0"/>
                <a:cs typeface="Arial" panose="020B0604020202020204" pitchFamily="34" charset="0"/>
              </a:rPr>
              <a:t>More guidance available here: </a:t>
            </a:r>
            <a:r>
              <a:rPr lang="en-GB" sz="1200" dirty="0">
                <a:solidFill>
                  <a:srgbClr val="005EB8"/>
                </a:solidFill>
                <a:latin typeface="Arial" panose="020B0604020202020204" pitchFamily="34" charset="0"/>
                <a:cs typeface="Arial" panose="020B0604020202020204" pitchFamily="34" charset="0"/>
                <a:hlinkClick r:id="rId4"/>
              </a:rPr>
              <a:t>NHS England Advice &amp; Guidance Toolkit</a:t>
            </a:r>
            <a:endParaRPr lang="en-GB" sz="1200" dirty="0">
              <a:solidFill>
                <a:srgbClr val="005EB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93650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7878</TotalTime>
  <Words>350</Words>
  <Application>Microsoft Office PowerPoint</Application>
  <PresentationFormat>Widescreen</PresentationFormat>
  <Paragraphs>25</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SLOAN, Nina (YORK MEDICAL GROUP)</dc:creator>
  <cp:lastModifiedBy>FULCHINI, Polly (NHS HUMBER AND NORTH YORKSHIRE ICB - 03Q)</cp:lastModifiedBy>
  <cp:revision>9</cp:revision>
  <dcterms:created xsi:type="dcterms:W3CDTF">2025-09-01T14:07:41Z</dcterms:created>
  <dcterms:modified xsi:type="dcterms:W3CDTF">2026-03-04T08:58:37Z</dcterms:modified>
</cp:coreProperties>
</file>