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70"/>
    <p:restoredTop sz="94574"/>
  </p:normalViewPr>
  <p:slideViewPr>
    <p:cSldViewPr snapToGrid="0">
      <p:cViewPr varScale="1">
        <p:scale>
          <a:sx n="105" d="100"/>
          <a:sy n="105" d="100"/>
        </p:scale>
        <p:origin x="13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0CEF-9AE1-CF4C-AE8D-AAF0C596A65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528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0CEF-9AE1-CF4C-AE8D-AAF0C596A65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BC07-604B-D244-824A-837C43211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207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0CEF-9AE1-CF4C-AE8D-AAF0C596A65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BC07-604B-D244-824A-837C43211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866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0CEF-9AE1-CF4C-AE8D-AAF0C596A65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BC07-604B-D244-824A-837C43211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794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0CEF-9AE1-CF4C-AE8D-AAF0C596A65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BC07-604B-D244-824A-837C43211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385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0CEF-9AE1-CF4C-AE8D-AAF0C596A65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BC07-604B-D244-824A-837C43211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660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0CEF-9AE1-CF4C-AE8D-AAF0C596A65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BC07-604B-D244-824A-837C43211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389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0CEF-9AE1-CF4C-AE8D-AAF0C596A65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319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0CEF-9AE1-CF4C-AE8D-AAF0C596A65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BC07-604B-D244-824A-837C43211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288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0CEF-9AE1-CF4C-AE8D-AAF0C596A65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BC07-604B-D244-824A-837C43211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536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0CEF-9AE1-CF4C-AE8D-AAF0C596A65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3BC07-604B-D244-824A-837C43211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815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F0CEF-9AE1-CF4C-AE8D-AAF0C596A65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3BC07-604B-D244-824A-837C43211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09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AD15430-AEF4-D53F-D2C5-5FB67517B20B}"/>
              </a:ext>
            </a:extLst>
          </p:cNvPr>
          <p:cNvSpPr txBox="1"/>
          <p:nvPr/>
        </p:nvSpPr>
        <p:spPr>
          <a:xfrm>
            <a:off x="4799294" y="564117"/>
            <a:ext cx="1760201" cy="261610"/>
          </a:xfrm>
          <a:prstGeom prst="rect">
            <a:avLst/>
          </a:prstGeom>
          <a:solidFill>
            <a:srgbClr val="00B0F0">
              <a:alpha val="63532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Persistent abnormal LFT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CA25C6-1017-C7FF-518E-C15A10ADF93C}"/>
              </a:ext>
            </a:extLst>
          </p:cNvPr>
          <p:cNvSpPr txBox="1"/>
          <p:nvPr/>
        </p:nvSpPr>
        <p:spPr>
          <a:xfrm>
            <a:off x="2607096" y="572689"/>
            <a:ext cx="1760201" cy="261610"/>
          </a:xfrm>
          <a:prstGeom prst="rect">
            <a:avLst/>
          </a:prstGeom>
          <a:solidFill>
            <a:srgbClr val="00B0F0">
              <a:alpha val="63532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Liver steatosis on imaging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C4A32A-88F2-5866-4031-A6F4F8B61483}"/>
              </a:ext>
            </a:extLst>
          </p:cNvPr>
          <p:cNvSpPr txBox="1"/>
          <p:nvPr/>
        </p:nvSpPr>
        <p:spPr>
          <a:xfrm>
            <a:off x="102424" y="138682"/>
            <a:ext cx="1760201" cy="938719"/>
          </a:xfrm>
          <a:prstGeom prst="rect">
            <a:avLst/>
          </a:prstGeom>
          <a:solidFill>
            <a:srgbClr val="FF0000">
              <a:alpha val="59060"/>
            </a:srgbClr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Suspected cancer or obstructive disease</a:t>
            </a:r>
            <a:r>
              <a:rPr lang="en-US" sz="1100" dirty="0"/>
              <a:t> on imaging = Refer 2ww/surgery as appropriate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42352F-A29E-08F1-7636-BE3DBDC2B3DC}"/>
              </a:ext>
            </a:extLst>
          </p:cNvPr>
          <p:cNvSpPr txBox="1"/>
          <p:nvPr/>
        </p:nvSpPr>
        <p:spPr>
          <a:xfrm>
            <a:off x="10441019" y="2948371"/>
            <a:ext cx="1674421" cy="14773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* NILS = non-invasive liver screen: liver specific antibodies, hepatitis B surface antigen (HBsAg), hepatitis C antibody (HCV Ab), ferritin, </a:t>
            </a:r>
            <a:r>
              <a:rPr lang="en-US" sz="1000" dirty="0">
                <a:latin typeface="Symbol" panose="05050102010706020507" pitchFamily="18" charset="2"/>
              </a:rPr>
              <a:t>a</a:t>
            </a:r>
            <a:r>
              <a:rPr lang="en-US" sz="1000" dirty="0"/>
              <a:t>1-AT</a:t>
            </a:r>
          </a:p>
          <a:p>
            <a:pPr algn="ctr"/>
            <a:r>
              <a:rPr lang="en-US" sz="1000" dirty="0"/>
              <a:t>+ Add Fib4 where MASLD/</a:t>
            </a:r>
            <a:r>
              <a:rPr lang="en-US" sz="1000" dirty="0" err="1"/>
              <a:t>MetALD</a:t>
            </a:r>
            <a:r>
              <a:rPr lang="en-US" sz="1000" dirty="0"/>
              <a:t>/</a:t>
            </a:r>
            <a:r>
              <a:rPr lang="en-US" sz="1000" dirty="0" err="1"/>
              <a:t>ArLD</a:t>
            </a:r>
            <a:r>
              <a:rPr lang="en-US" sz="1000" dirty="0"/>
              <a:t> suspected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F5AA62-3D46-2E5B-A3CE-9CFA96723C5A}"/>
              </a:ext>
            </a:extLst>
          </p:cNvPr>
          <p:cNvSpPr txBox="1"/>
          <p:nvPr/>
        </p:nvSpPr>
        <p:spPr>
          <a:xfrm>
            <a:off x="3786591" y="1189523"/>
            <a:ext cx="1674421" cy="430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USS + NILS* + Risk factors for liver disease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C72CCE-301C-2AA5-5B8D-D6F5E2211F6E}"/>
              </a:ext>
            </a:extLst>
          </p:cNvPr>
          <p:cNvSpPr txBox="1"/>
          <p:nvPr/>
        </p:nvSpPr>
        <p:spPr>
          <a:xfrm>
            <a:off x="102424" y="1174822"/>
            <a:ext cx="1760201" cy="769441"/>
          </a:xfrm>
          <a:prstGeom prst="rect">
            <a:avLst/>
          </a:prstGeom>
          <a:solidFill>
            <a:srgbClr val="FF0000">
              <a:alpha val="59060"/>
            </a:srgbClr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Clinical concern </a:t>
            </a:r>
            <a:r>
              <a:rPr lang="en-US" sz="1100" dirty="0"/>
              <a:t>at any point: Discuss via Trust Hepatology Advice &amp; Guidance or Gastro on call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8ED13F-0CA2-50D5-4EEC-E50B335EA003}"/>
              </a:ext>
            </a:extLst>
          </p:cNvPr>
          <p:cNvSpPr txBox="1"/>
          <p:nvPr/>
        </p:nvSpPr>
        <p:spPr>
          <a:xfrm>
            <a:off x="7487606" y="542418"/>
            <a:ext cx="2601889" cy="2123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NILS positive</a:t>
            </a:r>
          </a:p>
          <a:p>
            <a:r>
              <a:rPr lang="en-US" sz="1100" u="sng" dirty="0"/>
              <a:t>Virus serology</a:t>
            </a:r>
          </a:p>
          <a:p>
            <a:r>
              <a:rPr lang="en-US" sz="1100" dirty="0"/>
              <a:t>HBsAg+	= Refer to Inf. Diseases (ID)</a:t>
            </a:r>
          </a:p>
          <a:p>
            <a:r>
              <a:rPr lang="en-US" sz="1100" dirty="0"/>
              <a:t>HCV Ab+ = check PCR; if + refer ID, If - = cleared HCV (manage as NILS -)</a:t>
            </a:r>
          </a:p>
          <a:p>
            <a:r>
              <a:rPr lang="en-US" sz="1100" u="sng" dirty="0"/>
              <a:t>Antibodies</a:t>
            </a:r>
          </a:p>
          <a:p>
            <a:r>
              <a:rPr lang="en-US" sz="1100" dirty="0"/>
              <a:t>Smooth muscle or Anti-mitochondrial + = Refer liver clinic/discuss via A&amp;G</a:t>
            </a:r>
          </a:p>
          <a:p>
            <a:r>
              <a:rPr lang="en-US" sz="1100" u="sng" dirty="0"/>
              <a:t>High ferritin</a:t>
            </a:r>
          </a:p>
          <a:p>
            <a:r>
              <a:rPr lang="en-US" sz="1100" dirty="0"/>
              <a:t>Check transferrin saturation</a:t>
            </a:r>
          </a:p>
          <a:p>
            <a:r>
              <a:rPr lang="en-US" sz="1100" dirty="0"/>
              <a:t>If raised, refer/discuss via A&amp;G</a:t>
            </a:r>
          </a:p>
          <a:p>
            <a:r>
              <a:rPr lang="en-US" sz="1100" dirty="0"/>
              <a:t>If normal, manage as NILS -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F189FF-BEEB-29AA-4ABB-FA5CC11C4046}"/>
              </a:ext>
            </a:extLst>
          </p:cNvPr>
          <p:cNvSpPr txBox="1"/>
          <p:nvPr/>
        </p:nvSpPr>
        <p:spPr>
          <a:xfrm>
            <a:off x="5679395" y="2666076"/>
            <a:ext cx="1674421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Alcohol-related liver disease suspected</a:t>
            </a:r>
          </a:p>
          <a:p>
            <a:pPr algn="ctr"/>
            <a:r>
              <a:rPr lang="en-US" sz="1100" dirty="0"/>
              <a:t>(&gt;35u/</a:t>
            </a:r>
            <a:r>
              <a:rPr lang="en-US" sz="1100" dirty="0" err="1"/>
              <a:t>wk</a:t>
            </a:r>
            <a:r>
              <a:rPr lang="en-US" sz="1100" dirty="0"/>
              <a:t> F; &gt;50u/</a:t>
            </a:r>
            <a:r>
              <a:rPr lang="en-US" sz="1100" dirty="0" err="1"/>
              <a:t>wk</a:t>
            </a:r>
            <a:r>
              <a:rPr lang="en-US" sz="1100" dirty="0"/>
              <a:t> M)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B75FAB-2937-8AAE-506A-A45B6EF01FD2}"/>
              </a:ext>
            </a:extLst>
          </p:cNvPr>
          <p:cNvSpPr txBox="1"/>
          <p:nvPr/>
        </p:nvSpPr>
        <p:spPr>
          <a:xfrm>
            <a:off x="10441019" y="5188761"/>
            <a:ext cx="1720777" cy="16312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u="sng" dirty="0"/>
              <a:t>Key:</a:t>
            </a:r>
          </a:p>
          <a:p>
            <a:pPr algn="ctr"/>
            <a:r>
              <a:rPr lang="en-US" sz="1000" dirty="0"/>
              <a:t>MASLD = Metabolic dysfunction associated </a:t>
            </a:r>
            <a:r>
              <a:rPr lang="en-US" sz="1000" dirty="0" err="1"/>
              <a:t>steatotic</a:t>
            </a:r>
            <a:r>
              <a:rPr lang="en-US" sz="1000" dirty="0"/>
              <a:t> liver disease (prev. NAFLD)</a:t>
            </a:r>
          </a:p>
          <a:p>
            <a:pPr algn="ctr"/>
            <a:r>
              <a:rPr lang="en-US" sz="1000" dirty="0" err="1"/>
              <a:t>ArLD</a:t>
            </a:r>
            <a:r>
              <a:rPr lang="en-US" sz="1000" dirty="0"/>
              <a:t> = Alcohol-related liver disease</a:t>
            </a:r>
          </a:p>
          <a:p>
            <a:pPr algn="ctr"/>
            <a:r>
              <a:rPr lang="en-US" sz="1000" dirty="0" err="1"/>
              <a:t>MetALD</a:t>
            </a:r>
            <a:r>
              <a:rPr lang="en-US" sz="1000" dirty="0"/>
              <a:t> = Metabolic and alcohol risk factors</a:t>
            </a:r>
          </a:p>
          <a:p>
            <a:pPr algn="ctr"/>
            <a:r>
              <a:rPr lang="en-US" sz="1000" dirty="0"/>
              <a:t>AUD = Alcohol Use Disorder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A2FA971-4E8D-6A53-1207-6F1A5CD16AEC}"/>
              </a:ext>
            </a:extLst>
          </p:cNvPr>
          <p:cNvSpPr txBox="1"/>
          <p:nvPr/>
        </p:nvSpPr>
        <p:spPr>
          <a:xfrm>
            <a:off x="3787240" y="1962752"/>
            <a:ext cx="1674421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NILS negative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0A7500-F7D8-824E-AFFF-DFA138DCBE51}"/>
              </a:ext>
            </a:extLst>
          </p:cNvPr>
          <p:cNvSpPr txBox="1"/>
          <p:nvPr/>
        </p:nvSpPr>
        <p:spPr>
          <a:xfrm>
            <a:off x="7751923" y="3347193"/>
            <a:ext cx="1674421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Manage alcohol risk </a:t>
            </a:r>
          </a:p>
          <a:p>
            <a:pPr algn="ctr"/>
            <a:r>
              <a:rPr lang="en-US" sz="1100" dirty="0"/>
              <a:t>If suspected AUD, refer to community alcohol services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6C529A1-E751-77D6-216B-48D7A7371598}"/>
              </a:ext>
            </a:extLst>
          </p:cNvPr>
          <p:cNvSpPr txBox="1"/>
          <p:nvPr/>
        </p:nvSpPr>
        <p:spPr>
          <a:xfrm>
            <a:off x="2026092" y="2669603"/>
            <a:ext cx="1589310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Metabolic risk factors (DM/obesity/T2DM etc.)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6E81858-CEAD-641E-7056-1037BBB178BB}"/>
              </a:ext>
            </a:extLst>
          </p:cNvPr>
          <p:cNvSpPr txBox="1"/>
          <p:nvPr/>
        </p:nvSpPr>
        <p:spPr>
          <a:xfrm>
            <a:off x="3810188" y="2666076"/>
            <a:ext cx="1674421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Metabolic risk factors + alcohol &gt;14 u/</a:t>
            </a:r>
            <a:r>
              <a:rPr lang="en-US" sz="1100" dirty="0" err="1"/>
              <a:t>wk</a:t>
            </a:r>
            <a:r>
              <a:rPr lang="en-US" sz="1100" dirty="0"/>
              <a:t>, but &lt;35 u/</a:t>
            </a:r>
            <a:r>
              <a:rPr lang="en-US" sz="1100" dirty="0" err="1"/>
              <a:t>wk</a:t>
            </a:r>
            <a:r>
              <a:rPr lang="en-US" sz="1100" dirty="0"/>
              <a:t> F; 50 u/</a:t>
            </a:r>
            <a:r>
              <a:rPr lang="en-US" sz="1100" dirty="0" err="1"/>
              <a:t>wk</a:t>
            </a:r>
            <a:r>
              <a:rPr lang="en-US" sz="1100" dirty="0"/>
              <a:t> 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DE81D4F-F1CF-39D2-7CCB-03BB783A9773}"/>
              </a:ext>
            </a:extLst>
          </p:cNvPr>
          <p:cNvSpPr txBox="1"/>
          <p:nvPr/>
        </p:nvSpPr>
        <p:spPr>
          <a:xfrm>
            <a:off x="2026093" y="3539578"/>
            <a:ext cx="1589310" cy="261610"/>
          </a:xfrm>
          <a:prstGeom prst="rect">
            <a:avLst/>
          </a:prstGeom>
          <a:solidFill>
            <a:srgbClr val="00B0F0">
              <a:alpha val="59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MASLD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AB5E840-6C49-950E-512A-F6310605D52A}"/>
              </a:ext>
            </a:extLst>
          </p:cNvPr>
          <p:cNvSpPr txBox="1"/>
          <p:nvPr/>
        </p:nvSpPr>
        <p:spPr>
          <a:xfrm>
            <a:off x="240027" y="3529840"/>
            <a:ext cx="1573830" cy="769441"/>
          </a:xfrm>
          <a:prstGeom prst="rect">
            <a:avLst/>
          </a:prstGeom>
          <a:solidFill>
            <a:schemeClr val="accent6">
              <a:lumMod val="60000"/>
              <a:lumOff val="40000"/>
              <a:alpha val="57147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Consider alternative diagnosis -</a:t>
            </a:r>
          </a:p>
          <a:p>
            <a:pPr algn="ctr"/>
            <a:r>
              <a:rPr lang="en-US" sz="1100" b="1" dirty="0"/>
              <a:t>Discuss via A&amp;G/refer liver clinic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3088BCA-6F7F-87AE-2158-1E31EF170E1D}"/>
              </a:ext>
            </a:extLst>
          </p:cNvPr>
          <p:cNvSpPr txBox="1"/>
          <p:nvPr/>
        </p:nvSpPr>
        <p:spPr>
          <a:xfrm>
            <a:off x="3792867" y="3539578"/>
            <a:ext cx="1674421" cy="261610"/>
          </a:xfrm>
          <a:prstGeom prst="rect">
            <a:avLst/>
          </a:prstGeom>
          <a:solidFill>
            <a:srgbClr val="00B0F0">
              <a:alpha val="59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err="1"/>
              <a:t>MetALD</a:t>
            </a:r>
            <a:endParaRPr lang="en-US" sz="11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21A9C9D-C694-01D8-50A0-115026C93D2C}"/>
              </a:ext>
            </a:extLst>
          </p:cNvPr>
          <p:cNvSpPr txBox="1"/>
          <p:nvPr/>
        </p:nvSpPr>
        <p:spPr>
          <a:xfrm>
            <a:off x="4030487" y="4067932"/>
            <a:ext cx="1107227" cy="2616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Fib4</a:t>
            </a:r>
            <a:r>
              <a:rPr lang="en-US" sz="1100" baseline="30000" dirty="0"/>
              <a:t>$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053B82D-A10A-EDE2-580B-2F436D0730DC}"/>
              </a:ext>
            </a:extLst>
          </p:cNvPr>
          <p:cNvSpPr txBox="1"/>
          <p:nvPr/>
        </p:nvSpPr>
        <p:spPr>
          <a:xfrm>
            <a:off x="5679395" y="3539578"/>
            <a:ext cx="1674421" cy="261610"/>
          </a:xfrm>
          <a:prstGeom prst="rect">
            <a:avLst/>
          </a:prstGeom>
          <a:solidFill>
            <a:srgbClr val="00B0F0">
              <a:alpha val="59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err="1"/>
              <a:t>ArLD</a:t>
            </a:r>
            <a:endParaRPr lang="en-US" sz="11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5E1B42A-CB5F-171B-D67A-A0E11C19C1C8}"/>
              </a:ext>
            </a:extLst>
          </p:cNvPr>
          <p:cNvSpPr txBox="1"/>
          <p:nvPr/>
        </p:nvSpPr>
        <p:spPr>
          <a:xfrm>
            <a:off x="825988" y="2672654"/>
            <a:ext cx="987869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/>
              <a:t>None of these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2D6A55C-430C-CF01-3357-E44758842296}"/>
              </a:ext>
            </a:extLst>
          </p:cNvPr>
          <p:cNvSpPr txBox="1"/>
          <p:nvPr/>
        </p:nvSpPr>
        <p:spPr>
          <a:xfrm>
            <a:off x="4633157" y="4641878"/>
            <a:ext cx="1674412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Increased risk</a:t>
            </a:r>
          </a:p>
          <a:p>
            <a:pPr algn="ctr"/>
            <a:r>
              <a:rPr lang="en-US" sz="1100" dirty="0"/>
              <a:t>&gt; 1.3- &lt;65yr); &gt; 2 (65+)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6539CED-26DC-F90B-3518-6FFEC1B3B7B4}"/>
              </a:ext>
            </a:extLst>
          </p:cNvPr>
          <p:cNvSpPr txBox="1"/>
          <p:nvPr/>
        </p:nvSpPr>
        <p:spPr>
          <a:xfrm>
            <a:off x="2490867" y="4599676"/>
            <a:ext cx="1837632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Low risk &lt;65	Low risk 65+ </a:t>
            </a:r>
          </a:p>
          <a:p>
            <a:pPr algn="ctr"/>
            <a:r>
              <a:rPr lang="en-US" sz="1100" dirty="0"/>
              <a:t>&lt;1.3**	&lt;2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C5AA25A-94C1-0E31-BE35-6E21506DFDDB}"/>
              </a:ext>
            </a:extLst>
          </p:cNvPr>
          <p:cNvSpPr txBox="1"/>
          <p:nvPr/>
        </p:nvSpPr>
        <p:spPr>
          <a:xfrm>
            <a:off x="4010168" y="5357798"/>
            <a:ext cx="3184289" cy="430887"/>
          </a:xfrm>
          <a:prstGeom prst="rect">
            <a:avLst/>
          </a:prstGeom>
          <a:solidFill>
            <a:schemeClr val="accent4">
              <a:lumMod val="20000"/>
              <a:lumOff val="80000"/>
              <a:alpha val="57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ELF or </a:t>
            </a:r>
            <a:r>
              <a:rPr lang="en-US" sz="1100" dirty="0" err="1"/>
              <a:t>Fibroscan</a:t>
            </a:r>
            <a:r>
              <a:rPr lang="en-US" sz="1100" dirty="0"/>
              <a:t> if available in primary care/CDC, otherwise </a:t>
            </a:r>
            <a:r>
              <a:rPr lang="en-US" sz="1100" b="1" dirty="0"/>
              <a:t>discuss via A&amp;G/refer liver clinic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9162D08-CBA7-30A6-1F8E-3555A587FC45}"/>
              </a:ext>
            </a:extLst>
          </p:cNvPr>
          <p:cNvSpPr txBox="1"/>
          <p:nvPr/>
        </p:nvSpPr>
        <p:spPr>
          <a:xfrm>
            <a:off x="7609677" y="6180958"/>
            <a:ext cx="1464578" cy="261610"/>
          </a:xfrm>
          <a:prstGeom prst="rect">
            <a:avLst/>
          </a:prstGeom>
          <a:solidFill>
            <a:schemeClr val="accent6">
              <a:lumMod val="60000"/>
              <a:lumOff val="40000"/>
              <a:alpha val="57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Refer liver clinic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868AEC8-0434-F4A7-5A39-C2876C9EA941}"/>
              </a:ext>
            </a:extLst>
          </p:cNvPr>
          <p:cNvSpPr txBox="1"/>
          <p:nvPr/>
        </p:nvSpPr>
        <p:spPr>
          <a:xfrm>
            <a:off x="5574986" y="6180958"/>
            <a:ext cx="1674421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/>
              <a:t>ELF &gt;9.8 or </a:t>
            </a:r>
            <a:r>
              <a:rPr lang="en-US" sz="1100" dirty="0" err="1"/>
              <a:t>Fibroscan</a:t>
            </a:r>
            <a:r>
              <a:rPr lang="en-US" sz="1100" dirty="0"/>
              <a:t> &gt;10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DBC0981-3F30-F5C3-85D9-F0A4A819F141}"/>
              </a:ext>
            </a:extLst>
          </p:cNvPr>
          <p:cNvSpPr txBox="1"/>
          <p:nvPr/>
        </p:nvSpPr>
        <p:spPr>
          <a:xfrm>
            <a:off x="3409683" y="6180958"/>
            <a:ext cx="1674421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/>
              <a:t>ELF &lt;9.8 or </a:t>
            </a:r>
            <a:r>
              <a:rPr lang="en-US" sz="1100" dirty="0" err="1"/>
              <a:t>Fibroscan</a:t>
            </a:r>
            <a:r>
              <a:rPr lang="en-US" sz="1100" dirty="0"/>
              <a:t> &lt;10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771273-28DC-4D65-2F39-54BFE00C813D}"/>
              </a:ext>
            </a:extLst>
          </p:cNvPr>
          <p:cNvSpPr txBox="1"/>
          <p:nvPr/>
        </p:nvSpPr>
        <p:spPr>
          <a:xfrm>
            <a:off x="102424" y="5233295"/>
            <a:ext cx="2656682" cy="769441"/>
          </a:xfrm>
          <a:prstGeom prst="rect">
            <a:avLst/>
          </a:prstGeom>
          <a:solidFill>
            <a:schemeClr val="accent6">
              <a:lumMod val="60000"/>
              <a:lumOff val="40000"/>
              <a:alpha val="5741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Manage risk factors in </a:t>
            </a:r>
          </a:p>
          <a:p>
            <a:pPr algn="ctr"/>
            <a:r>
              <a:rPr lang="en-US" sz="1100" dirty="0"/>
              <a:t>Community (N.B. liver disease is not a contraindication to statin use)</a:t>
            </a:r>
          </a:p>
          <a:p>
            <a:pPr algn="ctr"/>
            <a:r>
              <a:rPr lang="en-US" sz="1100" dirty="0"/>
              <a:t>Repeat 3yr if ongoing risk factors</a:t>
            </a:r>
          </a:p>
        </p:txBody>
      </p:sp>
      <p:pic>
        <p:nvPicPr>
          <p:cNvPr id="46" name="Picture 45" descr="A logo of a body of water&#10;&#10;Description automatically generated">
            <a:extLst>
              <a:ext uri="{FF2B5EF4-FFF2-40B4-BE49-F238E27FC236}">
                <a16:creationId xmlns:a16="http://schemas.microsoft.com/office/drawing/2014/main" id="{619F3D6F-32D4-CE3A-4CCE-04660394CC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266" t="37273" r="18283" b="40707"/>
          <a:stretch/>
        </p:blipFill>
        <p:spPr>
          <a:xfrm>
            <a:off x="10487375" y="103330"/>
            <a:ext cx="1554084" cy="87317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5B943906-2A6C-DCB8-2DEA-FFA4BAAF8103}"/>
              </a:ext>
            </a:extLst>
          </p:cNvPr>
          <p:cNvSpPr txBox="1"/>
          <p:nvPr/>
        </p:nvSpPr>
        <p:spPr>
          <a:xfrm>
            <a:off x="2921382" y="46344"/>
            <a:ext cx="6390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Investigation of suspected liver disease in primary care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D28B35F-141D-5957-3D25-D8B6E7954B7D}"/>
              </a:ext>
            </a:extLst>
          </p:cNvPr>
          <p:cNvCxnSpPr>
            <a:stCxn id="9" idx="2"/>
            <a:endCxn id="23" idx="0"/>
          </p:cNvCxnSpPr>
          <p:nvPr/>
        </p:nvCxnSpPr>
        <p:spPr>
          <a:xfrm>
            <a:off x="4623802" y="1620410"/>
            <a:ext cx="649" cy="34234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EFC59D0-43F8-D6B3-3082-9E03A48F8260}"/>
              </a:ext>
            </a:extLst>
          </p:cNvPr>
          <p:cNvCxnSpPr>
            <a:cxnSpLocks/>
          </p:cNvCxnSpPr>
          <p:nvPr/>
        </p:nvCxnSpPr>
        <p:spPr>
          <a:xfrm>
            <a:off x="4615973" y="2225952"/>
            <a:ext cx="997" cy="43480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8A3295E5-5600-1BB5-88E3-9A793197B66F}"/>
              </a:ext>
            </a:extLst>
          </p:cNvPr>
          <p:cNvCxnSpPr>
            <a:cxnSpLocks/>
          </p:cNvCxnSpPr>
          <p:nvPr/>
        </p:nvCxnSpPr>
        <p:spPr>
          <a:xfrm flipH="1">
            <a:off x="4100703" y="4333154"/>
            <a:ext cx="481824" cy="26054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37D8F47-FA63-16E0-9EAE-CDD880EEE685}"/>
              </a:ext>
            </a:extLst>
          </p:cNvPr>
          <p:cNvCxnSpPr>
            <a:cxnSpLocks/>
            <a:stCxn id="33" idx="2"/>
          </p:cNvCxnSpPr>
          <p:nvPr/>
        </p:nvCxnSpPr>
        <p:spPr>
          <a:xfrm>
            <a:off x="4584101" y="4329542"/>
            <a:ext cx="481824" cy="31233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C163067-8D42-D832-7A53-E34166C7B02F}"/>
              </a:ext>
            </a:extLst>
          </p:cNvPr>
          <p:cNvCxnSpPr>
            <a:cxnSpLocks/>
          </p:cNvCxnSpPr>
          <p:nvPr/>
        </p:nvCxnSpPr>
        <p:spPr>
          <a:xfrm flipH="1">
            <a:off x="5033959" y="3811573"/>
            <a:ext cx="1378892" cy="24218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622DF74C-E064-350A-B8D4-5A47508B1DB6}"/>
              </a:ext>
            </a:extLst>
          </p:cNvPr>
          <p:cNvCxnSpPr>
            <a:cxnSpLocks/>
          </p:cNvCxnSpPr>
          <p:nvPr/>
        </p:nvCxnSpPr>
        <p:spPr>
          <a:xfrm>
            <a:off x="4616450" y="3270250"/>
            <a:ext cx="0" cy="2667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44F4BDD2-2C5F-4690-F2F5-B4E003391CBF}"/>
              </a:ext>
            </a:extLst>
          </p:cNvPr>
          <p:cNvCxnSpPr>
            <a:cxnSpLocks/>
          </p:cNvCxnSpPr>
          <p:nvPr/>
        </p:nvCxnSpPr>
        <p:spPr>
          <a:xfrm>
            <a:off x="2825750" y="3105150"/>
            <a:ext cx="0" cy="4445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3E4AF5E-D97B-2E18-63EA-E2D211FBAC2E}"/>
              </a:ext>
            </a:extLst>
          </p:cNvPr>
          <p:cNvCxnSpPr>
            <a:cxnSpLocks/>
          </p:cNvCxnSpPr>
          <p:nvPr/>
        </p:nvCxnSpPr>
        <p:spPr>
          <a:xfrm>
            <a:off x="6546541" y="3266240"/>
            <a:ext cx="309" cy="28976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61761D05-E779-BA86-A299-AF3B78833A24}"/>
              </a:ext>
            </a:extLst>
          </p:cNvPr>
          <p:cNvCxnSpPr>
            <a:cxnSpLocks/>
          </p:cNvCxnSpPr>
          <p:nvPr/>
        </p:nvCxnSpPr>
        <p:spPr>
          <a:xfrm flipH="1">
            <a:off x="2173450" y="5030563"/>
            <a:ext cx="1103259" cy="18207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5245D78-B0A8-A571-329C-DB66A2635EC5}"/>
              </a:ext>
            </a:extLst>
          </p:cNvPr>
          <p:cNvCxnSpPr>
            <a:cxnSpLocks/>
          </p:cNvCxnSpPr>
          <p:nvPr/>
        </p:nvCxnSpPr>
        <p:spPr>
          <a:xfrm flipH="1">
            <a:off x="4311382" y="5786280"/>
            <a:ext cx="686162" cy="38755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1BE4A98E-14B2-18A8-FF80-07DAC58126AC}"/>
              </a:ext>
            </a:extLst>
          </p:cNvPr>
          <p:cNvCxnSpPr>
            <a:cxnSpLocks/>
          </p:cNvCxnSpPr>
          <p:nvPr/>
        </p:nvCxnSpPr>
        <p:spPr>
          <a:xfrm>
            <a:off x="1225550" y="2933700"/>
            <a:ext cx="0" cy="596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2589280B-93DC-1F40-A66F-BAD8F37BC2C9}"/>
              </a:ext>
            </a:extLst>
          </p:cNvPr>
          <p:cNvCxnSpPr>
            <a:cxnSpLocks/>
            <a:stCxn id="43" idx="1"/>
          </p:cNvCxnSpPr>
          <p:nvPr/>
        </p:nvCxnSpPr>
        <p:spPr>
          <a:xfrm flipH="1" flipV="1">
            <a:off x="2140746" y="6023395"/>
            <a:ext cx="1268937" cy="28836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F52ED155-9197-0CC2-0C60-F6ABB5F164E5}"/>
              </a:ext>
            </a:extLst>
          </p:cNvPr>
          <p:cNvCxnSpPr>
            <a:cxnSpLocks/>
          </p:cNvCxnSpPr>
          <p:nvPr/>
        </p:nvCxnSpPr>
        <p:spPr>
          <a:xfrm>
            <a:off x="5777914" y="5798812"/>
            <a:ext cx="585709" cy="37502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818DC891-9BEA-66E2-9AFD-B5200DB0E29E}"/>
              </a:ext>
            </a:extLst>
          </p:cNvPr>
          <p:cNvCxnSpPr>
            <a:cxnSpLocks/>
          </p:cNvCxnSpPr>
          <p:nvPr/>
        </p:nvCxnSpPr>
        <p:spPr>
          <a:xfrm>
            <a:off x="7249407" y="6311763"/>
            <a:ext cx="36027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95C27A48-C71C-001F-190C-7E841939AE6A}"/>
              </a:ext>
            </a:extLst>
          </p:cNvPr>
          <p:cNvCxnSpPr/>
          <p:nvPr/>
        </p:nvCxnSpPr>
        <p:spPr>
          <a:xfrm>
            <a:off x="4975070" y="825727"/>
            <a:ext cx="649" cy="34234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05172D8C-C004-9E62-5E44-2E823FB132B6}"/>
              </a:ext>
            </a:extLst>
          </p:cNvPr>
          <p:cNvCxnSpPr/>
          <p:nvPr/>
        </p:nvCxnSpPr>
        <p:spPr>
          <a:xfrm>
            <a:off x="4093789" y="832190"/>
            <a:ext cx="649" cy="34234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A1002899-EB00-D0AC-E466-DE870B93695C}"/>
              </a:ext>
            </a:extLst>
          </p:cNvPr>
          <p:cNvCxnSpPr>
            <a:cxnSpLocks/>
          </p:cNvCxnSpPr>
          <p:nvPr/>
        </p:nvCxnSpPr>
        <p:spPr>
          <a:xfrm>
            <a:off x="3147537" y="3801188"/>
            <a:ext cx="953166" cy="26059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91B14B76-8141-9521-EC0D-279C1BFD0923}"/>
              </a:ext>
            </a:extLst>
          </p:cNvPr>
          <p:cNvCxnSpPr>
            <a:cxnSpLocks/>
          </p:cNvCxnSpPr>
          <p:nvPr/>
        </p:nvCxnSpPr>
        <p:spPr>
          <a:xfrm>
            <a:off x="4623801" y="3801188"/>
            <a:ext cx="1" cy="26161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C2356F07-D432-CA7A-D14E-8BC02BCBDDE9}"/>
              </a:ext>
            </a:extLst>
          </p:cNvPr>
          <p:cNvCxnSpPr>
            <a:cxnSpLocks/>
          </p:cNvCxnSpPr>
          <p:nvPr/>
        </p:nvCxnSpPr>
        <p:spPr>
          <a:xfrm>
            <a:off x="5461012" y="1394337"/>
            <a:ext cx="202594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C837BD7-C19F-4059-A4B5-4BB26EB65D2D}"/>
              </a:ext>
            </a:extLst>
          </p:cNvPr>
          <p:cNvCxnSpPr>
            <a:cxnSpLocks/>
            <a:stCxn id="23" idx="2"/>
          </p:cNvCxnSpPr>
          <p:nvPr/>
        </p:nvCxnSpPr>
        <p:spPr>
          <a:xfrm>
            <a:off x="4624451" y="2224362"/>
            <a:ext cx="1901071" cy="4417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C53B0C34-4373-5C78-B172-4598C767E143}"/>
              </a:ext>
            </a:extLst>
          </p:cNvPr>
          <p:cNvCxnSpPr>
            <a:cxnSpLocks/>
            <a:stCxn id="23" idx="2"/>
          </p:cNvCxnSpPr>
          <p:nvPr/>
        </p:nvCxnSpPr>
        <p:spPr>
          <a:xfrm flipH="1">
            <a:off x="2835924" y="2224362"/>
            <a:ext cx="1788527" cy="45404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3EC71E53-E58E-252D-60CC-1C81EB6DA74A}"/>
              </a:ext>
            </a:extLst>
          </p:cNvPr>
          <p:cNvCxnSpPr>
            <a:cxnSpLocks/>
            <a:stCxn id="23" idx="2"/>
          </p:cNvCxnSpPr>
          <p:nvPr/>
        </p:nvCxnSpPr>
        <p:spPr>
          <a:xfrm flipH="1">
            <a:off x="1226547" y="2224362"/>
            <a:ext cx="3397904" cy="44879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513DEBB9-F8BB-911E-4C70-6534BADBD040}"/>
              </a:ext>
            </a:extLst>
          </p:cNvPr>
          <p:cNvCxnSpPr>
            <a:cxnSpLocks/>
          </p:cNvCxnSpPr>
          <p:nvPr/>
        </p:nvCxnSpPr>
        <p:spPr>
          <a:xfrm>
            <a:off x="7353816" y="3650569"/>
            <a:ext cx="36578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AF1D77D-0C14-38A3-61E2-893FEBF827AC}"/>
              </a:ext>
            </a:extLst>
          </p:cNvPr>
          <p:cNvSpPr txBox="1"/>
          <p:nvPr/>
        </p:nvSpPr>
        <p:spPr>
          <a:xfrm>
            <a:off x="10441019" y="4518767"/>
            <a:ext cx="1674421" cy="5539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**Fib4  values in over 65s:</a:t>
            </a:r>
          </a:p>
          <a:p>
            <a:pPr algn="ctr"/>
            <a:r>
              <a:rPr lang="en-US" sz="1000" dirty="0"/>
              <a:t>&lt; 2 = Low risk; </a:t>
            </a:r>
          </a:p>
          <a:p>
            <a:pPr algn="ctr"/>
            <a:r>
              <a:rPr lang="en-US" sz="1000" dirty="0"/>
              <a:t>&gt; 2 = Increased risk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CFADCF-A114-3591-E7AE-1781AFFAB2F3}"/>
              </a:ext>
            </a:extLst>
          </p:cNvPr>
          <p:cNvSpPr txBox="1"/>
          <p:nvPr/>
        </p:nvSpPr>
        <p:spPr>
          <a:xfrm>
            <a:off x="10441019" y="1070200"/>
            <a:ext cx="1674421" cy="1785104"/>
          </a:xfrm>
          <a:prstGeom prst="rect">
            <a:avLst/>
          </a:prstGeom>
          <a:solidFill>
            <a:srgbClr val="FFFF00">
              <a:alpha val="59060"/>
            </a:srgbClr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Tests are only valid in the population they are intended for. </a:t>
            </a:r>
            <a:r>
              <a:rPr lang="en-US" sz="1100" b="1" dirty="0" err="1"/>
              <a:t>Fibroscan</a:t>
            </a:r>
            <a:r>
              <a:rPr lang="en-US" sz="1100" b="1" dirty="0"/>
              <a:t>/ELF/Fib4 cannot be interpreted outside this pathway in primary care, and can cause  unintended harm if used </a:t>
            </a:r>
            <a:r>
              <a:rPr lang="en-US" sz="1100" b="1" dirty="0" err="1"/>
              <a:t>outwith</a:t>
            </a:r>
            <a:r>
              <a:rPr lang="en-US" sz="1100" b="1" dirty="0"/>
              <a:t> these specifications</a:t>
            </a:r>
            <a:endParaRPr lang="en-US" sz="1100" dirty="0"/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6FE7CD48-0D6B-8BEC-E8A4-79813E3B0E5B}"/>
              </a:ext>
            </a:extLst>
          </p:cNvPr>
          <p:cNvCxnSpPr>
            <a:cxnSpLocks/>
          </p:cNvCxnSpPr>
          <p:nvPr/>
        </p:nvCxnSpPr>
        <p:spPr>
          <a:xfrm>
            <a:off x="5476067" y="5072765"/>
            <a:ext cx="0" cy="27974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219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284</TotalTime>
  <Words>434</Words>
  <Application>Microsoft Macintosh PowerPoint</Application>
  <PresentationFormat>Widescreen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Symbol</vt:lpstr>
      <vt:lpstr>Office 2013 - 2022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Lynsey Corless</dc:creator>
  <cp:lastModifiedBy>Lynsey Corless</cp:lastModifiedBy>
  <cp:revision>43</cp:revision>
  <dcterms:created xsi:type="dcterms:W3CDTF">2024-10-30T08:42:00Z</dcterms:created>
  <dcterms:modified xsi:type="dcterms:W3CDTF">2026-08-21T14:04:43Z</dcterms:modified>
</cp:coreProperties>
</file>