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6"/>
  </p:notesMasterIdLst>
  <p:sldIdLst>
    <p:sldId id="2147473618" r:id="rId5"/>
    <p:sldId id="446" r:id="rId6"/>
    <p:sldId id="333" r:id="rId7"/>
    <p:sldId id="2147473634" r:id="rId8"/>
    <p:sldId id="310" r:id="rId9"/>
    <p:sldId id="2147473622" r:id="rId10"/>
    <p:sldId id="2147473623" r:id="rId11"/>
    <p:sldId id="2147473627" r:id="rId12"/>
    <p:sldId id="2147473625" r:id="rId13"/>
    <p:sldId id="2147473626" r:id="rId14"/>
    <p:sldId id="2147473633"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DC3356-D051-C914-9DFE-A476920FC59A}" name="TEAGUE, Helena (NHS HUMBER AND NORTH YORKSHIRE ICB - 03F)" initials="T0" userId="S::helena.teague@nhs.net::525ffb37-0acd-4c5b-bdfe-76d92dfc6ee8" providerId="AD"/>
  <p188:author id="{8F2A766C-D265-0574-C98A-399CA6C7F9D4}" name="BIBBY, Becky (NHS HUMBER AND NORTH YORKSHIRE ICB - 03Q)" initials="BB" userId="S::becky.bibby@nhs.net::54174357-f71f-4434-9984-2910492b3ec9" providerId="AD"/>
  <p188:author id="{2029AADA-F8B4-ED03-6A44-D15FB23EE5E1}" name="TEAGUE, Helena (NHS HUMBER AND NORTH YORKSHIRE ICB - 03F)" initials="TH(HANYI0" userId="TEAGUE, Helena (NHS HUMBER AND NORTH YORKSHIRE ICB - 03F)" providerId="None"/>
  <p188:author id="{36FF58EA-3CE5-2666-CDE5-2DF83983E449}" name="SCHOFIELD, Callum (NHS HUMBER AND NORTH YORKSHIRE ICB - 03F)" initials="CS" userId="S::callum.schofield@nhs.net::1d143453-fa15-4049-ba3b-b5ded6562ad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cqueline Andrews" initials="JA" lastIdx="4" clrIdx="0">
    <p:extLst>
      <p:ext uri="{19B8F6BF-5375-455C-9EA6-DF929625EA0E}">
        <p15:presenceInfo xmlns:p15="http://schemas.microsoft.com/office/powerpoint/2012/main" userId="S-1-5-21-1214440339-287218729-1801674531-568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933"/>
    <a:srgbClr val="EF6253"/>
    <a:srgbClr val="5B9BD5"/>
    <a:srgbClr val="E7E7E7"/>
    <a:srgbClr val="E5F4F9"/>
    <a:srgbClr val="C5E0B4"/>
    <a:srgbClr val="F2E1ED"/>
    <a:srgbClr val="EEF6E5"/>
    <a:srgbClr val="FAC657"/>
    <a:srgbClr val="FEF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17FE7F-4067-4C46-91B2-0A05FF19BAD1}" v="107" dt="2026-06-08T09:55:16.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31C1FD-AC6B-43E8-9DD7-6D8E4DCC38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0F840F0-7A66-45F4-BDFE-E329E8B0849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F8BF583-6436-4D0D-A28B-793F2B1DEAB2}" type="datetimeFigureOut">
              <a:rPr lang="en-US"/>
              <a:pPr>
                <a:defRPr/>
              </a:pPr>
              <a:t>6/9/2026</a:t>
            </a:fld>
            <a:endParaRPr lang="en-US"/>
          </a:p>
        </p:txBody>
      </p:sp>
      <p:sp>
        <p:nvSpPr>
          <p:cNvPr id="4" name="Slide Image Placeholder 3">
            <a:extLst>
              <a:ext uri="{FF2B5EF4-FFF2-40B4-BE49-F238E27FC236}">
                <a16:creationId xmlns:a16="http://schemas.microsoft.com/office/drawing/2014/main" id="{5D441A65-88A3-41E0-B1C5-D1F30A65274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09B3DB-9015-4B66-846F-5C2EEAF3A28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F1D546B8-6D94-491E-AE35-7AFE1EC014F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DC14AD8-6A0A-4E6D-8EE3-72E3BEC6F7D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87612CC-38AC-4C4A-90D8-60E055B0193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C87A7-FE77-24CC-97E2-DC44B0EAB52D}"/>
              </a:ext>
            </a:extLst>
          </p:cNvPr>
          <p:cNvSpPr>
            <a:spLocks noGrp="1"/>
          </p:cNvSpPr>
          <p:nvPr>
            <p:ph type="ctrTitle" hasCustomPrompt="1"/>
          </p:nvPr>
        </p:nvSpPr>
        <p:spPr>
          <a:xfrm>
            <a:off x="1524000" y="1122363"/>
            <a:ext cx="9144000" cy="2387600"/>
          </a:xfrm>
          <a:prstGeom prst="rect">
            <a:avLst/>
          </a:prstGeom>
        </p:spPr>
        <p:txBody>
          <a:bodyPr anchor="b"/>
          <a:lstStyle>
            <a:lvl1pPr algn="ctr">
              <a:defRPr sz="4800" b="1">
                <a:solidFill>
                  <a:schemeClr val="bg1"/>
                </a:solidFill>
              </a:defRPr>
            </a:lvl1pPr>
          </a:lstStyle>
          <a:p>
            <a:r>
              <a:rPr lang="en-US"/>
              <a:t>Title</a:t>
            </a:r>
            <a:endParaRPr lang="en-GB"/>
          </a:p>
        </p:txBody>
      </p:sp>
      <p:sp>
        <p:nvSpPr>
          <p:cNvPr id="3" name="Subtitle 2">
            <a:extLst>
              <a:ext uri="{FF2B5EF4-FFF2-40B4-BE49-F238E27FC236}">
                <a16:creationId xmlns:a16="http://schemas.microsoft.com/office/drawing/2014/main" id="{B164A237-453C-678A-9F6E-D168719BE3C2}"/>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pic>
        <p:nvPicPr>
          <p:cNvPr id="4" name="Picture 3" descr="A black and white sign with white text&#10;&#10;Description automatically generated">
            <a:extLst>
              <a:ext uri="{FF2B5EF4-FFF2-40B4-BE49-F238E27FC236}">
                <a16:creationId xmlns:a16="http://schemas.microsoft.com/office/drawing/2014/main" id="{8F3EF50C-F0EA-42F7-8C6A-387A7320F5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68716" y="286708"/>
            <a:ext cx="2654568" cy="504996"/>
          </a:xfrm>
          <a:prstGeom prst="rect">
            <a:avLst/>
          </a:prstGeom>
        </p:spPr>
      </p:pic>
    </p:spTree>
    <p:extLst>
      <p:ext uri="{BB962C8B-B14F-4D97-AF65-F5344CB8AC3E}">
        <p14:creationId xmlns:p14="http://schemas.microsoft.com/office/powerpoint/2010/main" val="150002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C87A7-FE77-24CC-97E2-DC44B0EAB52D}"/>
              </a:ext>
            </a:extLst>
          </p:cNvPr>
          <p:cNvSpPr>
            <a:spLocks noGrp="1"/>
          </p:cNvSpPr>
          <p:nvPr>
            <p:ph type="ctrTitle" hasCustomPrompt="1"/>
          </p:nvPr>
        </p:nvSpPr>
        <p:spPr>
          <a:xfrm>
            <a:off x="1524000" y="1122363"/>
            <a:ext cx="9144000" cy="2387600"/>
          </a:xfrm>
          <a:prstGeom prst="rect">
            <a:avLst/>
          </a:prstGeom>
        </p:spPr>
        <p:txBody>
          <a:bodyPr anchor="b"/>
          <a:lstStyle>
            <a:lvl1pPr algn="ctr">
              <a:defRPr sz="4800" b="1">
                <a:solidFill>
                  <a:schemeClr val="bg1"/>
                </a:solidFill>
              </a:defRPr>
            </a:lvl1pPr>
          </a:lstStyle>
          <a:p>
            <a:r>
              <a:rPr lang="en-US"/>
              <a:t>Title</a:t>
            </a:r>
            <a:endParaRPr lang="en-GB"/>
          </a:p>
        </p:txBody>
      </p:sp>
      <p:sp>
        <p:nvSpPr>
          <p:cNvPr id="3" name="Subtitle 2">
            <a:extLst>
              <a:ext uri="{FF2B5EF4-FFF2-40B4-BE49-F238E27FC236}">
                <a16:creationId xmlns:a16="http://schemas.microsoft.com/office/drawing/2014/main" id="{B164A237-453C-678A-9F6E-D168719BE3C2}"/>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pic>
        <p:nvPicPr>
          <p:cNvPr id="4" name="Picture 3" descr="A black and white sign with white text&#10;&#10;Description automatically generated">
            <a:extLst>
              <a:ext uri="{FF2B5EF4-FFF2-40B4-BE49-F238E27FC236}">
                <a16:creationId xmlns:a16="http://schemas.microsoft.com/office/drawing/2014/main" id="{D69A4815-1FC1-2FC1-5D0D-7DBB5369E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68716" y="286708"/>
            <a:ext cx="2654568" cy="504996"/>
          </a:xfrm>
          <a:prstGeom prst="rect">
            <a:avLst/>
          </a:prstGeom>
        </p:spPr>
      </p:pic>
    </p:spTree>
    <p:extLst>
      <p:ext uri="{BB962C8B-B14F-4D97-AF65-F5344CB8AC3E}">
        <p14:creationId xmlns:p14="http://schemas.microsoft.com/office/powerpoint/2010/main" val="2203993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C87A7-FE77-24CC-97E2-DC44B0EAB52D}"/>
              </a:ext>
            </a:extLst>
          </p:cNvPr>
          <p:cNvSpPr>
            <a:spLocks noGrp="1"/>
          </p:cNvSpPr>
          <p:nvPr>
            <p:ph type="ctrTitle" hasCustomPrompt="1"/>
          </p:nvPr>
        </p:nvSpPr>
        <p:spPr>
          <a:xfrm>
            <a:off x="1524000" y="1122363"/>
            <a:ext cx="9144000" cy="2387600"/>
          </a:xfrm>
          <a:prstGeom prst="rect">
            <a:avLst/>
          </a:prstGeom>
        </p:spPr>
        <p:txBody>
          <a:bodyPr anchor="b"/>
          <a:lstStyle>
            <a:lvl1pPr algn="ctr">
              <a:defRPr sz="4800" b="1">
                <a:solidFill>
                  <a:schemeClr val="bg1"/>
                </a:solidFill>
              </a:defRPr>
            </a:lvl1pPr>
          </a:lstStyle>
          <a:p>
            <a:r>
              <a:rPr lang="en-US"/>
              <a:t>Title</a:t>
            </a:r>
            <a:endParaRPr lang="en-GB"/>
          </a:p>
        </p:txBody>
      </p:sp>
      <p:sp>
        <p:nvSpPr>
          <p:cNvPr id="3" name="Subtitle 2">
            <a:extLst>
              <a:ext uri="{FF2B5EF4-FFF2-40B4-BE49-F238E27FC236}">
                <a16:creationId xmlns:a16="http://schemas.microsoft.com/office/drawing/2014/main" id="{B164A237-453C-678A-9F6E-D168719BE3C2}"/>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pic>
        <p:nvPicPr>
          <p:cNvPr id="4" name="Picture 3" descr="A black and white sign with white text&#10;&#10;Description automatically generated">
            <a:extLst>
              <a:ext uri="{FF2B5EF4-FFF2-40B4-BE49-F238E27FC236}">
                <a16:creationId xmlns:a16="http://schemas.microsoft.com/office/drawing/2014/main" id="{838A63B8-FAE6-656C-9780-71D4AB8220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68716" y="286708"/>
            <a:ext cx="2654568" cy="504996"/>
          </a:xfrm>
          <a:prstGeom prst="rect">
            <a:avLst/>
          </a:prstGeom>
        </p:spPr>
      </p:pic>
    </p:spTree>
    <p:extLst>
      <p:ext uri="{BB962C8B-B14F-4D97-AF65-F5344CB8AC3E}">
        <p14:creationId xmlns:p14="http://schemas.microsoft.com/office/powerpoint/2010/main" val="102913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29E1C-75CE-ABEB-A3E9-A8D15AE7B837}"/>
              </a:ext>
            </a:extLst>
          </p:cNvPr>
          <p:cNvSpPr>
            <a:spLocks noGrp="1"/>
          </p:cNvSpPr>
          <p:nvPr>
            <p:ph type="title" hasCustomPrompt="1"/>
          </p:nvPr>
        </p:nvSpPr>
        <p:spPr>
          <a:xfrm>
            <a:off x="838200" y="1261872"/>
            <a:ext cx="10515600" cy="529400"/>
          </a:xfrm>
          <a:prstGeom prst="rect">
            <a:avLst/>
          </a:prstGeom>
        </p:spPr>
        <p:txBody>
          <a:bodyPr/>
          <a:lstStyle>
            <a:lvl1pPr>
              <a:defRPr sz="4000"/>
            </a:lvl1pPr>
          </a:lstStyle>
          <a:p>
            <a:r>
              <a:rPr lang="en-US"/>
              <a:t>Title</a:t>
            </a:r>
            <a:endParaRPr lang="en-GB"/>
          </a:p>
        </p:txBody>
      </p:sp>
      <p:sp>
        <p:nvSpPr>
          <p:cNvPr id="3" name="Content Placeholder 2">
            <a:extLst>
              <a:ext uri="{FF2B5EF4-FFF2-40B4-BE49-F238E27FC236}">
                <a16:creationId xmlns:a16="http://schemas.microsoft.com/office/drawing/2014/main" id="{8799A05F-0534-C412-AAC8-C0A856228477}"/>
              </a:ext>
            </a:extLst>
          </p:cNvPr>
          <p:cNvSpPr>
            <a:spLocks noGrp="1"/>
          </p:cNvSpPr>
          <p:nvPr>
            <p:ph idx="1"/>
          </p:nvPr>
        </p:nvSpPr>
        <p:spPr>
          <a:xfrm>
            <a:off x="838200" y="209994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black background with white text&#10;&#10;Description automatically generated">
            <a:extLst>
              <a:ext uri="{FF2B5EF4-FFF2-40B4-BE49-F238E27FC236}">
                <a16:creationId xmlns:a16="http://schemas.microsoft.com/office/drawing/2014/main" id="{4CE5E684-3990-43DB-42D6-3280331B24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68716" y="286708"/>
            <a:ext cx="2654568" cy="504996"/>
          </a:xfrm>
          <a:prstGeom prst="rect">
            <a:avLst/>
          </a:prstGeom>
        </p:spPr>
      </p:pic>
    </p:spTree>
    <p:extLst>
      <p:ext uri="{BB962C8B-B14F-4D97-AF65-F5344CB8AC3E}">
        <p14:creationId xmlns:p14="http://schemas.microsoft.com/office/powerpoint/2010/main" val="1858609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946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video" Target="https://player.vimeo.com/video/1194343805?h=65833770e8&amp;amp;app_id=12296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support@accenda.co.uk" TargetMode="External"/><Relationship Id="rId2" Type="http://schemas.openxmlformats.org/officeDocument/2006/relationships/hyperlink" Target="mailto:hnyicb-voy.rsservice@nhs.net"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7.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video" Target="https://player.vimeo.com/video/1171090561?h=32d383d206&amp;amp;app_id=12296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video" Target="https://player.vimeo.com/video/1067700397?h=b4bb070e58&amp;amp;app_id=12296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video" Target="https://player.vimeo.com/video/1143187082?h=9993c18898&amp;amp;app_id=12296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video" Target="https://player.vimeo.com/video/1194346324?h=c96c79f15b&amp;amp;app_id=1229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7AB15-5A75-04D3-8433-2CA59C97E9A3}"/>
              </a:ext>
            </a:extLst>
          </p:cNvPr>
          <p:cNvSpPr>
            <a:spLocks noGrp="1"/>
          </p:cNvSpPr>
          <p:nvPr>
            <p:ph type="ctrTitle"/>
          </p:nvPr>
        </p:nvSpPr>
        <p:spPr/>
        <p:txBody>
          <a:bodyPr/>
          <a:lstStyle/>
          <a:p>
            <a:r>
              <a:rPr lang="en-GB"/>
              <a:t>Gateway Training Webinar</a:t>
            </a:r>
            <a:endParaRPr lang="en-GB" b="1">
              <a:solidFill>
                <a:schemeClr val="bg1"/>
              </a:solidFill>
            </a:endParaRPr>
          </a:p>
        </p:txBody>
      </p:sp>
      <p:sp>
        <p:nvSpPr>
          <p:cNvPr id="3" name="Subtitle 2">
            <a:extLst>
              <a:ext uri="{FF2B5EF4-FFF2-40B4-BE49-F238E27FC236}">
                <a16:creationId xmlns:a16="http://schemas.microsoft.com/office/drawing/2014/main" id="{309E012E-831D-1AA6-5BB0-B25D8ABD23F7}"/>
              </a:ext>
            </a:extLst>
          </p:cNvPr>
          <p:cNvSpPr>
            <a:spLocks noGrp="1"/>
          </p:cNvSpPr>
          <p:nvPr>
            <p:ph type="subTitle" idx="1"/>
          </p:nvPr>
        </p:nvSpPr>
        <p:spPr/>
        <p:txBody>
          <a:bodyPr/>
          <a:lstStyle/>
          <a:p>
            <a:r>
              <a:rPr lang="en-GB">
                <a:solidFill>
                  <a:schemeClr val="bg1"/>
                </a:solidFill>
              </a:rPr>
              <a:t>Haxby Group</a:t>
            </a:r>
          </a:p>
        </p:txBody>
      </p:sp>
    </p:spTree>
    <p:extLst>
      <p:ext uri="{BB962C8B-B14F-4D97-AF65-F5344CB8AC3E}">
        <p14:creationId xmlns:p14="http://schemas.microsoft.com/office/powerpoint/2010/main" val="1761388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D0795-B140-4842-D9EE-F30AB6BE1033}"/>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DC675787-EBCF-C966-BF1F-2FA565BA66D5}"/>
              </a:ext>
            </a:extLst>
          </p:cNvPr>
          <p:cNvSpPr txBox="1">
            <a:spLocks/>
          </p:cNvSpPr>
          <p:nvPr/>
        </p:nvSpPr>
        <p:spPr>
          <a:xfrm>
            <a:off x="83743" y="1103769"/>
            <a:ext cx="10515600" cy="727127"/>
          </a:xfrm>
          <a:prstGeom prst="rect">
            <a:avLst/>
          </a:prstGeom>
        </p:spPr>
        <p:txBody>
          <a:bodyP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fontAlgn="auto">
              <a:spcAft>
                <a:spcPts val="0"/>
              </a:spcAft>
            </a:pPr>
            <a:r>
              <a:rPr lang="en-GB" sz="3600" b="1" dirty="0">
                <a:latin typeface="Arial"/>
                <a:cs typeface="Arial"/>
              </a:rPr>
              <a:t>Managing A&amp;G responses</a:t>
            </a:r>
            <a:endParaRPr lang="en-GB" sz="3600" b="1" dirty="0"/>
          </a:p>
        </p:txBody>
      </p:sp>
      <p:pic>
        <p:nvPicPr>
          <p:cNvPr id="3" name="Online Media 2" title="Gateway - e-RS Advice and Guidance Demo - 3 - Automatically Detecting the Consultant Response and Responding">
            <a:hlinkClick r:id="" action="ppaction://media"/>
            <a:extLst>
              <a:ext uri="{FF2B5EF4-FFF2-40B4-BE49-F238E27FC236}">
                <a16:creationId xmlns:a16="http://schemas.microsoft.com/office/drawing/2014/main" id="{4D5C4A7A-F35E-8985-BC6B-EE0001009EBD}"/>
              </a:ext>
            </a:extLst>
          </p:cNvPr>
          <p:cNvPicPr>
            <a:picLocks noRot="1" noChangeAspect="1"/>
          </p:cNvPicPr>
          <p:nvPr>
            <a:videoFile r:link="rId1"/>
          </p:nvPr>
        </p:nvPicPr>
        <p:blipFill>
          <a:blip r:embed="rId3"/>
          <a:stretch>
            <a:fillRect/>
          </a:stretch>
        </p:blipFill>
        <p:spPr>
          <a:xfrm>
            <a:off x="1505564" y="1685677"/>
            <a:ext cx="9180873" cy="5172323"/>
          </a:xfrm>
          <a:prstGeom prst="rect">
            <a:avLst/>
          </a:prstGeom>
        </p:spPr>
      </p:pic>
    </p:spTree>
    <p:extLst>
      <p:ext uri="{BB962C8B-B14F-4D97-AF65-F5344CB8AC3E}">
        <p14:creationId xmlns:p14="http://schemas.microsoft.com/office/powerpoint/2010/main" val="105101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CD134-8EEB-D47D-E891-85AB66115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7EFFD9-C0F8-3A35-CE93-7F9C54C2E254}"/>
              </a:ext>
            </a:extLst>
          </p:cNvPr>
          <p:cNvSpPr>
            <a:spLocks noGrp="1"/>
          </p:cNvSpPr>
          <p:nvPr>
            <p:ph type="title"/>
          </p:nvPr>
        </p:nvSpPr>
        <p:spPr>
          <a:xfrm>
            <a:off x="453006" y="1261872"/>
            <a:ext cx="11740763" cy="529400"/>
          </a:xfrm>
        </p:spPr>
        <p:txBody>
          <a:bodyPr/>
          <a:lstStyle/>
          <a:p>
            <a:r>
              <a:rPr lang="en-GB" sz="3600" dirty="0"/>
              <a:t>Next Steps and Query Support </a:t>
            </a:r>
          </a:p>
        </p:txBody>
      </p:sp>
      <p:sp>
        <p:nvSpPr>
          <p:cNvPr id="37" name="Content Placeholder 2">
            <a:extLst>
              <a:ext uri="{FF2B5EF4-FFF2-40B4-BE49-F238E27FC236}">
                <a16:creationId xmlns:a16="http://schemas.microsoft.com/office/drawing/2014/main" id="{97A7B427-7CC3-BB62-DE29-1721D63E6935}"/>
              </a:ext>
            </a:extLst>
          </p:cNvPr>
          <p:cNvSpPr>
            <a:spLocks noGrp="1"/>
          </p:cNvSpPr>
          <p:nvPr>
            <p:ph idx="1"/>
          </p:nvPr>
        </p:nvSpPr>
        <p:spPr>
          <a:xfrm>
            <a:off x="453006" y="1876508"/>
            <a:ext cx="11165746" cy="4574775"/>
          </a:xfrm>
        </p:spPr>
        <p:txBody>
          <a:bodyPr/>
          <a:lstStyle/>
          <a:p>
            <a:pPr algn="just">
              <a:lnSpc>
                <a:spcPct val="107000"/>
              </a:lnSpc>
              <a:spcAft>
                <a:spcPts val="800"/>
              </a:spcAft>
            </a:pPr>
            <a:r>
              <a:rPr lang="en-GB" sz="2000" b="1" dirty="0">
                <a:latin typeface="Aptos" panose="020B0004020202020204" pitchFamily="34" charset="0"/>
              </a:rPr>
              <a:t>Bringing all worklists from eRS into Gateway</a:t>
            </a:r>
            <a:r>
              <a:rPr lang="en-GB" sz="2000" dirty="0">
                <a:latin typeface="Aptos" panose="020B0004020202020204" pitchFamily="34" charset="0"/>
              </a:rPr>
              <a:t>: We are currently working with Accenda to bring all worklists into Gateway including rejected referrals enabling practice staff to solely use Gateway.</a:t>
            </a:r>
          </a:p>
          <a:p>
            <a:pPr algn="just">
              <a:lnSpc>
                <a:spcPct val="107000"/>
              </a:lnSpc>
            </a:pPr>
            <a:r>
              <a:rPr lang="en-GB" sz="2000" b="1" dirty="0">
                <a:latin typeface="Aptos" panose="020B0004020202020204" pitchFamily="34" charset="0"/>
              </a:rPr>
              <a:t>FAQs and How-to Guides: </a:t>
            </a:r>
            <a:r>
              <a:rPr lang="en-GB" sz="2000" dirty="0">
                <a:latin typeface="Aptos" panose="020B0004020202020204" pitchFamily="34" charset="0"/>
              </a:rPr>
              <a:t>The RSS team will work with your practice to build on similar work they’ve done with York practices to provide a ‘Booking Guide’. It will work as a quick reference guide for anything related to referrals.</a:t>
            </a:r>
          </a:p>
          <a:p>
            <a:pPr lvl="1" algn="just">
              <a:lnSpc>
                <a:spcPct val="107000"/>
              </a:lnSpc>
              <a:spcBef>
                <a:spcPts val="0"/>
              </a:spcBef>
              <a:spcAft>
                <a:spcPts val="800"/>
              </a:spcAft>
            </a:pPr>
            <a:r>
              <a:rPr lang="en-GB" sz="1600" dirty="0">
                <a:latin typeface="Aptos" panose="020B0004020202020204" pitchFamily="34" charset="0"/>
              </a:rPr>
              <a:t>We will also be asking you to complete a questionnaire 6 and 12 weeks post implementation.</a:t>
            </a:r>
          </a:p>
          <a:p>
            <a:pPr algn="just">
              <a:lnSpc>
                <a:spcPct val="107000"/>
              </a:lnSpc>
              <a:spcAft>
                <a:spcPts val="800"/>
              </a:spcAft>
            </a:pPr>
            <a:r>
              <a:rPr lang="en-GB" sz="2000" b="1" dirty="0">
                <a:latin typeface="Aptos" panose="020B0004020202020204" pitchFamily="34" charset="0"/>
              </a:rPr>
              <a:t>Bringing other referrals into Gateway: </a:t>
            </a:r>
            <a:r>
              <a:rPr lang="en-GB" sz="2000" dirty="0">
                <a:latin typeface="Aptos" panose="020B0004020202020204" pitchFamily="34" charset="0"/>
              </a:rPr>
              <a:t>We are also working with your practice and Accenda to include ALL referrals into Gateway including those being sent to email inboxes, this will take some development time but will significantly improve referral processes.</a:t>
            </a:r>
            <a:endParaRPr lang="en-GB" sz="2000" b="1" dirty="0">
              <a:latin typeface="Aptos" panose="020B0004020202020204" pitchFamily="34" charset="0"/>
            </a:endParaRPr>
          </a:p>
          <a:p>
            <a:pPr marL="0" indent="0" algn="just">
              <a:lnSpc>
                <a:spcPct val="107000"/>
              </a:lnSpc>
              <a:spcAft>
                <a:spcPts val="800"/>
              </a:spcAft>
              <a:buNone/>
            </a:pPr>
            <a:r>
              <a:rPr lang="en-GB" sz="2000" b="1" dirty="0">
                <a:latin typeface="Aptos" panose="020B0004020202020204" pitchFamily="34" charset="0"/>
              </a:rPr>
              <a:t>Contact the RSS team: </a:t>
            </a:r>
            <a:r>
              <a:rPr lang="en-GB" sz="2000" dirty="0">
                <a:latin typeface="Aptos" panose="020B0004020202020204" pitchFamily="34" charset="0"/>
              </a:rPr>
              <a:t>0300 303 8676 or </a:t>
            </a:r>
            <a:r>
              <a:rPr lang="en-GB" sz="2000" dirty="0">
                <a:latin typeface="Aptos" panose="020B0004020202020204" pitchFamily="34" charset="0"/>
                <a:hlinkClick r:id="rId2"/>
              </a:rPr>
              <a:t>hnyicb-voy.rsservice@nhs.net</a:t>
            </a:r>
            <a:r>
              <a:rPr lang="en-GB" sz="2000" dirty="0">
                <a:latin typeface="Aptos" panose="020B0004020202020204" pitchFamily="34" charset="0"/>
              </a:rPr>
              <a:t> </a:t>
            </a:r>
          </a:p>
          <a:p>
            <a:pPr marL="0" indent="0" algn="just">
              <a:lnSpc>
                <a:spcPct val="107000"/>
              </a:lnSpc>
              <a:spcBef>
                <a:spcPts val="0"/>
              </a:spcBef>
              <a:spcAft>
                <a:spcPts val="800"/>
              </a:spcAft>
              <a:buNone/>
            </a:pPr>
            <a:r>
              <a:rPr lang="en-GB" sz="2000" b="1" kern="100" dirty="0">
                <a:solidFill>
                  <a:prstClr val="black"/>
                </a:solidFill>
                <a:latin typeface="Aptos" panose="020B0004020202020204" pitchFamily="34" charset="0"/>
                <a:ea typeface="Calibri" panose="020F0502020204030204" pitchFamily="34" charset="0"/>
              </a:rPr>
              <a:t>Contact for Gateway H</a:t>
            </a:r>
            <a:r>
              <a:rPr lang="en-GB" sz="2000" b="1" dirty="0"/>
              <a:t>elpdesk </a:t>
            </a:r>
            <a:r>
              <a:rPr lang="en-GB" sz="2000" dirty="0"/>
              <a:t>- Mon to Fri 8am to 6pm: 0161 274 9730 or </a:t>
            </a:r>
            <a:r>
              <a:rPr lang="en-GB" sz="2000" dirty="0">
                <a:hlinkClick r:id="rId3"/>
              </a:rPr>
              <a:t>support@accenda.co.uk</a:t>
            </a:r>
            <a:r>
              <a:rPr lang="en-GB" sz="2000" dirty="0"/>
              <a:t> </a:t>
            </a:r>
            <a:endParaRPr lang="en-GB" sz="2000" kern="100" dirty="0">
              <a:solidFill>
                <a:prstClr val="black"/>
              </a:solidFill>
              <a:latin typeface="Aptos" panose="020B0004020202020204" pitchFamily="34" charset="0"/>
              <a:ea typeface="Calibri" panose="020F0502020204030204" pitchFamily="34" charset="0"/>
            </a:endParaRPr>
          </a:p>
        </p:txBody>
      </p:sp>
    </p:spTree>
    <p:extLst>
      <p:ext uri="{BB962C8B-B14F-4D97-AF65-F5344CB8AC3E}">
        <p14:creationId xmlns:p14="http://schemas.microsoft.com/office/powerpoint/2010/main" val="1066356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923AC7D-2034-142C-4EF7-4BE1C9C065CA}"/>
              </a:ext>
            </a:extLst>
          </p:cNvPr>
          <p:cNvGraphicFramePr>
            <a:graphicFrameLocks noGrp="1"/>
          </p:cNvGraphicFramePr>
          <p:nvPr>
            <p:extLst>
              <p:ext uri="{D42A27DB-BD31-4B8C-83A1-F6EECF244321}">
                <p14:modId xmlns:p14="http://schemas.microsoft.com/office/powerpoint/2010/main" val="3190815192"/>
              </p:ext>
            </p:extLst>
          </p:nvPr>
        </p:nvGraphicFramePr>
        <p:xfrm>
          <a:off x="1069892" y="2323705"/>
          <a:ext cx="8128000" cy="1950720"/>
        </p:xfrm>
        <a:graphic>
          <a:graphicData uri="http://schemas.openxmlformats.org/drawingml/2006/table">
            <a:tbl>
              <a:tblPr firstRow="1" bandRow="1">
                <a:tableStyleId>{5C22544A-7EE6-4342-B048-85BDC9FD1C3A}</a:tableStyleId>
              </a:tblPr>
              <a:tblGrid>
                <a:gridCol w="845763">
                  <a:extLst>
                    <a:ext uri="{9D8B030D-6E8A-4147-A177-3AD203B41FA5}">
                      <a16:colId xmlns:a16="http://schemas.microsoft.com/office/drawing/2014/main" val="1811675730"/>
                    </a:ext>
                  </a:extLst>
                </a:gridCol>
                <a:gridCol w="7282237">
                  <a:extLst>
                    <a:ext uri="{9D8B030D-6E8A-4147-A177-3AD203B41FA5}">
                      <a16:colId xmlns:a16="http://schemas.microsoft.com/office/drawing/2014/main" val="2528560954"/>
                    </a:ext>
                  </a:extLst>
                </a:gridCol>
              </a:tblGrid>
              <a:tr h="208280">
                <a:tc>
                  <a:txBody>
                    <a:bodyPr/>
                    <a:lstStyle/>
                    <a:p>
                      <a:r>
                        <a:rPr lang="en-GB" sz="3200" b="1">
                          <a:solidFill>
                            <a:schemeClr val="bg1"/>
                          </a:solidFill>
                        </a:rPr>
                        <a:t>No.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3200" b="1">
                          <a:solidFill>
                            <a:schemeClr val="bg1"/>
                          </a:solidFill>
                        </a:rPr>
                        <a:t>Agenda Item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2861233"/>
                  </a:ext>
                </a:extLst>
              </a:tr>
              <a:tr h="370840">
                <a:tc>
                  <a:txBody>
                    <a:bodyPr/>
                    <a:lstStyle/>
                    <a:p>
                      <a:r>
                        <a:rPr lang="en-GB" sz="2400" b="0">
                          <a:solidFill>
                            <a:schemeClr val="bg1"/>
                          </a:solidFill>
                        </a:rPr>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2400" b="0">
                          <a:solidFill>
                            <a:schemeClr val="bg1"/>
                          </a:solidFill>
                        </a:rPr>
                        <a:t>Introduction and background to Gateway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840411"/>
                  </a:ext>
                </a:extLst>
              </a:tr>
              <a:tr h="370840">
                <a:tc>
                  <a:txBody>
                    <a:bodyPr/>
                    <a:lstStyle/>
                    <a:p>
                      <a:r>
                        <a:rPr lang="en-GB" sz="2400" b="0">
                          <a:solidFill>
                            <a:schemeClr val="bg1"/>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400" b="0">
                          <a:solidFill>
                            <a:schemeClr val="bg1"/>
                          </a:solidFill>
                        </a:rPr>
                        <a:t>Training Videos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5632876"/>
                  </a:ext>
                </a:extLst>
              </a:tr>
              <a:tr h="370840">
                <a:tc>
                  <a:txBody>
                    <a:bodyPr/>
                    <a:lstStyle/>
                    <a:p>
                      <a:r>
                        <a:rPr lang="en-GB" sz="2400" b="0">
                          <a:solidFill>
                            <a:schemeClr val="bg1"/>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400" b="0">
                          <a:solidFill>
                            <a:schemeClr val="bg1"/>
                          </a:solidFill>
                        </a:rPr>
                        <a:t>Next Steps and Questions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3407232"/>
                  </a:ext>
                </a:extLst>
              </a:tr>
            </a:tbl>
          </a:graphicData>
        </a:graphic>
      </p:graphicFrame>
    </p:spTree>
    <p:extLst>
      <p:ext uri="{BB962C8B-B14F-4D97-AF65-F5344CB8AC3E}">
        <p14:creationId xmlns:p14="http://schemas.microsoft.com/office/powerpoint/2010/main" val="97290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B7D1D-525C-BED1-3C9E-EF46EBCCEF6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39BD6AB-22CF-D3AC-B035-6172CD039717}"/>
              </a:ext>
            </a:extLst>
          </p:cNvPr>
          <p:cNvSpPr>
            <a:spLocks noGrp="1"/>
          </p:cNvSpPr>
          <p:nvPr>
            <p:ph type="title"/>
          </p:nvPr>
        </p:nvSpPr>
        <p:spPr/>
        <p:txBody>
          <a:bodyPr/>
          <a:lstStyle/>
          <a:p>
            <a:r>
              <a:rPr lang="en-GB" b="1">
                <a:latin typeface="Arial"/>
                <a:cs typeface="Arial"/>
              </a:rPr>
              <a:t>Referral Optimisation across HNY</a:t>
            </a:r>
            <a:endParaRPr lang="en-GB"/>
          </a:p>
        </p:txBody>
      </p:sp>
      <p:sp>
        <p:nvSpPr>
          <p:cNvPr id="3" name="Content Placeholder 2">
            <a:extLst>
              <a:ext uri="{FF2B5EF4-FFF2-40B4-BE49-F238E27FC236}">
                <a16:creationId xmlns:a16="http://schemas.microsoft.com/office/drawing/2014/main" id="{AD10E0B3-4137-B7B9-E5D1-4FB14C602663}"/>
              </a:ext>
            </a:extLst>
          </p:cNvPr>
          <p:cNvSpPr>
            <a:spLocks noGrp="1"/>
          </p:cNvSpPr>
          <p:nvPr>
            <p:ph idx="1"/>
          </p:nvPr>
        </p:nvSpPr>
        <p:spPr/>
        <p:txBody>
          <a:bodyPr/>
          <a:lstStyle/>
          <a:p>
            <a:pPr algn="just"/>
            <a:r>
              <a:rPr lang="en-GB" sz="1800" dirty="0"/>
              <a:t>A Referral Optimisation Programme has been established – focussing on pathways, referral criteria, referral processing and new referral models (e.g. national SPOA).</a:t>
            </a:r>
          </a:p>
          <a:p>
            <a:pPr algn="just"/>
            <a:r>
              <a:rPr lang="en-GB" sz="1800" dirty="0"/>
              <a:t>We need to work differently if we are to shift resources around our pressured system. We need to support GPs in making the right referral to the rights service at the right time. We want patients to get to the right place first time, using clinical pathways to help direct patients to the most appropriate service.</a:t>
            </a:r>
          </a:p>
          <a:p>
            <a:pPr algn="just"/>
            <a:r>
              <a:rPr lang="en-GB" sz="1800" dirty="0"/>
              <a:t>HNY ICB have invested in a proven and popular referral support model that has been deployed in GP practices in York &amp; Scarborough for over 10 years and recently with Optometrists.</a:t>
            </a:r>
          </a:p>
          <a:p>
            <a:pPr algn="just"/>
            <a:r>
              <a:rPr lang="en-GB" sz="1800" dirty="0"/>
              <a:t> </a:t>
            </a:r>
            <a:r>
              <a:rPr lang="en-GB" sz="1800" b="1" dirty="0"/>
              <a:t>New ICB investment means this model can now be rolled out across the rest of HNY ICB.</a:t>
            </a:r>
          </a:p>
          <a:p>
            <a:pPr algn="just"/>
            <a:r>
              <a:rPr lang="en-GB" sz="1800" dirty="0"/>
              <a:t>The referral support model has two key components – Gateway which is a digital tool to make referrals and the RSS team, who get involved and help process a sub-set of referrals. The model has many benefits to patients, general practice, the acute sector and the wider system.</a:t>
            </a:r>
          </a:p>
        </p:txBody>
      </p:sp>
    </p:spTree>
    <p:extLst>
      <p:ext uri="{BB962C8B-B14F-4D97-AF65-F5344CB8AC3E}">
        <p14:creationId xmlns:p14="http://schemas.microsoft.com/office/powerpoint/2010/main" val="2551390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44CBE-37E5-E95C-BCAA-B5469C3EED9F}"/>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44468915-3112-B5D6-37DA-1D485465345A}"/>
              </a:ext>
            </a:extLst>
          </p:cNvPr>
          <p:cNvSpPr>
            <a:spLocks noGrp="1"/>
          </p:cNvSpPr>
          <p:nvPr>
            <p:ph type="title"/>
          </p:nvPr>
        </p:nvSpPr>
        <p:spPr/>
        <p:txBody>
          <a:bodyPr/>
          <a:lstStyle/>
          <a:p>
            <a:r>
              <a:rPr lang="en-GB" b="1">
                <a:latin typeface="Arial"/>
                <a:cs typeface="Arial"/>
              </a:rPr>
              <a:t>What is Gateway?</a:t>
            </a:r>
            <a:endParaRPr lang="en-GB"/>
          </a:p>
        </p:txBody>
      </p:sp>
      <p:sp>
        <p:nvSpPr>
          <p:cNvPr id="5" name="Content Placeholder 4">
            <a:extLst>
              <a:ext uri="{FF2B5EF4-FFF2-40B4-BE49-F238E27FC236}">
                <a16:creationId xmlns:a16="http://schemas.microsoft.com/office/drawing/2014/main" id="{89330397-2337-6B01-0600-6935EFB84EEA}"/>
              </a:ext>
            </a:extLst>
          </p:cNvPr>
          <p:cNvSpPr>
            <a:spLocks noGrp="1"/>
          </p:cNvSpPr>
          <p:nvPr>
            <p:ph idx="1"/>
          </p:nvPr>
        </p:nvSpPr>
        <p:spPr/>
        <p:txBody>
          <a:bodyPr/>
          <a:lstStyle/>
          <a:p>
            <a:pPr marL="0" indent="0" algn="just">
              <a:spcBef>
                <a:spcPts val="600"/>
              </a:spcBef>
              <a:spcAft>
                <a:spcPts val="600"/>
              </a:spcAft>
              <a:buNone/>
            </a:pPr>
            <a:r>
              <a:rPr lang="en-GB" sz="1800" dirty="0">
                <a:latin typeface="Aptos" panose="020B0004020202020204" pitchFamily="34" charset="0"/>
                <a:cs typeface="Arial" panose="020B0604020202020204" pitchFamily="34" charset="0"/>
              </a:rPr>
              <a:t>Gateway is a digital solution produced by a company called Accenda. It is used by referrers to generate a referral. There is no cost to the referrer for using Gateway. The ICB have purchased Gateway for the whole of the ICS.</a:t>
            </a:r>
          </a:p>
          <a:p>
            <a:pPr marL="0" indent="0" algn="just">
              <a:spcBef>
                <a:spcPts val="600"/>
              </a:spcBef>
              <a:spcAft>
                <a:spcPts val="600"/>
              </a:spcAft>
              <a:buNone/>
            </a:pPr>
            <a:r>
              <a:rPr lang="en-GB" sz="1800" dirty="0">
                <a:latin typeface="Aptos" panose="020B0004020202020204" pitchFamily="34" charset="0"/>
                <a:cs typeface="Arial" panose="020B0604020202020204" pitchFamily="34" charset="0"/>
              </a:rPr>
              <a:t>When a referral is generated, relevant parts of the patient record are automatically added to the referral and it will prompt you to click a button to add additional information e.g. ECG. It can do this because it fully integrates with </a:t>
            </a:r>
            <a:r>
              <a:rPr lang="en-GB" sz="1800" dirty="0" err="1">
                <a:latin typeface="Aptos" panose="020B0004020202020204" pitchFamily="34" charset="0"/>
                <a:cs typeface="Arial" panose="020B0604020202020204" pitchFamily="34" charset="0"/>
              </a:rPr>
              <a:t>SystemOne</a:t>
            </a:r>
            <a:r>
              <a:rPr lang="en-GB" sz="1800" dirty="0">
                <a:latin typeface="Aptos" panose="020B0004020202020204" pitchFamily="34" charset="0"/>
                <a:cs typeface="Arial" panose="020B0604020202020204" pitchFamily="34" charset="0"/>
              </a:rPr>
              <a:t>. The referrer does not need to download any software to make Gateway work.</a:t>
            </a:r>
          </a:p>
          <a:p>
            <a:pPr marL="0" indent="0" algn="just">
              <a:buNone/>
            </a:pPr>
            <a:r>
              <a:rPr lang="en-GB" sz="1800" dirty="0">
                <a:latin typeface="Aptos" panose="020B0004020202020204" pitchFamily="34" charset="0"/>
                <a:cs typeface="Arial" panose="020B0604020202020204" pitchFamily="34" charset="0"/>
              </a:rPr>
              <a:t>Gateway achieves better outcomes than using the national referral tool e-RS in these ways:</a:t>
            </a:r>
          </a:p>
          <a:p>
            <a:pPr algn="just"/>
            <a:r>
              <a:rPr lang="en-GB" sz="1800" dirty="0">
                <a:latin typeface="Aptos" panose="020B0004020202020204" pitchFamily="34" charset="0"/>
                <a:cs typeface="Arial" panose="020B0604020202020204" pitchFamily="34" charset="0"/>
              </a:rPr>
              <a:t>It automatically populates the referral with parts of the patient record.</a:t>
            </a:r>
          </a:p>
          <a:p>
            <a:pPr algn="just"/>
            <a:r>
              <a:rPr lang="en-GB" sz="1800" dirty="0">
                <a:latin typeface="Aptos" panose="020B0004020202020204" pitchFamily="34" charset="0"/>
                <a:cs typeface="Arial" panose="020B0604020202020204" pitchFamily="34" charset="0"/>
              </a:rPr>
              <a:t>It guides the referrer to provide relevant pieces of information needed for the provider to accept the referral into the relevant clinic, so the patient arrives at the right place first time and is worked up, ready for their appointment.</a:t>
            </a:r>
          </a:p>
          <a:p>
            <a:pPr algn="just"/>
            <a:r>
              <a:rPr lang="en-GB" sz="1800" dirty="0">
                <a:latin typeface="Aptos" panose="020B0004020202020204" pitchFamily="34" charset="0"/>
                <a:cs typeface="Arial" panose="020B0604020202020204" pitchFamily="34" charset="0"/>
              </a:rPr>
              <a:t>It provides a more sophisticated platform for enabling advice &amp; guidance e.g. saving 2 way conversations between referrer &amp; specialist directly into the GP patient record</a:t>
            </a:r>
          </a:p>
        </p:txBody>
      </p:sp>
    </p:spTree>
    <p:extLst>
      <p:ext uri="{BB962C8B-B14F-4D97-AF65-F5344CB8AC3E}">
        <p14:creationId xmlns:p14="http://schemas.microsoft.com/office/powerpoint/2010/main" val="2108103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5D847-BA4B-93FF-3312-C2AE48E6F990}"/>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7C10742C-5750-49DF-B30F-33CC907AC959}" type="datetime1">
              <a:rPr lang="en-GB" smtClean="0"/>
              <a:pPr>
                <a:defRPr/>
              </a:pPr>
              <a:t>09/06/2026</a:t>
            </a:fld>
            <a:endParaRPr lang="en-US"/>
          </a:p>
        </p:txBody>
      </p:sp>
      <p:sp>
        <p:nvSpPr>
          <p:cNvPr id="3" name="Slide Number Placeholder 2">
            <a:extLst>
              <a:ext uri="{FF2B5EF4-FFF2-40B4-BE49-F238E27FC236}">
                <a16:creationId xmlns:a16="http://schemas.microsoft.com/office/drawing/2014/main" id="{0C022283-C854-1AD1-8706-899FB7EC838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BC6BDDB-3368-46F0-B737-B17E41EE7154}" type="slidenum">
              <a:rPr lang="en-US" smtClean="0"/>
              <a:pPr>
                <a:defRPr/>
              </a:pPr>
              <a:t>5</a:t>
            </a:fld>
            <a:endParaRPr lang="en-US"/>
          </a:p>
        </p:txBody>
      </p:sp>
      <p:sp>
        <p:nvSpPr>
          <p:cNvPr id="18" name="Rectangle 4">
            <a:extLst>
              <a:ext uri="{FF2B5EF4-FFF2-40B4-BE49-F238E27FC236}">
                <a16:creationId xmlns:a16="http://schemas.microsoft.com/office/drawing/2014/main" id="{B425BC39-B9C9-4978-E531-CF20269B2980}"/>
              </a:ext>
            </a:extLst>
          </p:cNvPr>
          <p:cNvSpPr>
            <a:spLocks noChangeArrowheads="1"/>
          </p:cNvSpPr>
          <p:nvPr>
            <p:custDataLst>
              <p:tags r:id="rId1"/>
            </p:custDataLst>
          </p:nvPr>
        </p:nvSpPr>
        <p:spPr bwMode="gray">
          <a:xfrm>
            <a:off x="388620" y="1794451"/>
            <a:ext cx="2070100" cy="912000"/>
          </a:xfrm>
          <a:prstGeom prst="rect">
            <a:avLst/>
          </a:prstGeom>
          <a:solidFill>
            <a:srgbClr val="005CB8"/>
          </a:solidFill>
          <a:ln w="12700" algn="ctr">
            <a:noFill/>
            <a:miter lim="800000"/>
            <a:headEnd/>
            <a:tailEnd/>
          </a:ln>
        </p:spPr>
        <p:txBody>
          <a:bodyPr lIns="48000" tIns="48000" rIns="48000" bIns="48000" anchor="ctr" anchorCtr="1"/>
          <a:lstStyle/>
          <a:p>
            <a:pPr algn="ctr">
              <a:lnSpc>
                <a:spcPct val="106000"/>
              </a:lnSpc>
              <a:defRPr/>
            </a:pPr>
            <a:r>
              <a:rPr lang="en-GB" sz="1600">
                <a:solidFill>
                  <a:srgbClr val="FFFFFF"/>
                </a:solidFill>
                <a:effectLst/>
                <a:latin typeface="Arial" panose="020B0604020202020204" pitchFamily="34" charset="0"/>
              </a:rPr>
              <a:t>Setup and Admin Guide</a:t>
            </a:r>
            <a:endParaRPr lang="en-US" sz="1600">
              <a:solidFill>
                <a:schemeClr val="bg1"/>
              </a:solidFill>
              <a:latin typeface="Arial" panose="020B0604020202020204" pitchFamily="34" charset="0"/>
              <a:cs typeface="Arial" panose="020B0604020202020204" pitchFamily="34" charset="0"/>
            </a:endParaRPr>
          </a:p>
        </p:txBody>
      </p:sp>
      <p:sp>
        <p:nvSpPr>
          <p:cNvPr id="19" name="Text Placeholder 22">
            <a:extLst>
              <a:ext uri="{FF2B5EF4-FFF2-40B4-BE49-F238E27FC236}">
                <a16:creationId xmlns:a16="http://schemas.microsoft.com/office/drawing/2014/main" id="{10A269F4-4B7C-075B-B5EB-B16721C43BF0}"/>
              </a:ext>
            </a:extLst>
          </p:cNvPr>
          <p:cNvSpPr txBox="1">
            <a:spLocks/>
          </p:cNvSpPr>
          <p:nvPr>
            <p:custDataLst>
              <p:tags r:id="rId2"/>
            </p:custDataLst>
          </p:nvPr>
        </p:nvSpPr>
        <p:spPr bwMode="auto">
          <a:xfrm>
            <a:off x="2634400" y="2931379"/>
            <a:ext cx="4260670" cy="912000"/>
          </a:xfrm>
          <a:prstGeom prst="rect">
            <a:avLst/>
          </a:prstGeom>
        </p:spPr>
        <p:txBody>
          <a:bodyPr wrap="square" lIns="48000" tIns="48000" rIns="48000" bIns="48000">
            <a:no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239994" lvl="1" indent="-239994" algn="just">
              <a:spcBef>
                <a:spcPts val="533"/>
              </a:spcBef>
              <a:spcAft>
                <a:spcPts val="0"/>
              </a:spcAft>
              <a:buClr>
                <a:schemeClr val="accent1"/>
              </a:buClr>
            </a:pPr>
            <a:r>
              <a:rPr lang="en-GB" sz="1600">
                <a:solidFill>
                  <a:schemeClr val="tx1"/>
                </a:solidFill>
                <a:latin typeface="Arial" panose="020B0604020202020204" pitchFamily="34" charset="0"/>
                <a:cs typeface="Arial" panose="020B0604020202020204" pitchFamily="34" charset="0"/>
              </a:rPr>
              <a:t>Highlight differences for clinicians and how the system improves processes &amp; referrals</a:t>
            </a:r>
          </a:p>
          <a:p>
            <a:pPr marL="239994" lvl="1" indent="-239994" algn="just">
              <a:spcBef>
                <a:spcPts val="533"/>
              </a:spcBef>
              <a:spcAft>
                <a:spcPts val="0"/>
              </a:spcAft>
              <a:buClr>
                <a:schemeClr val="accent1"/>
              </a:buClr>
            </a:pPr>
            <a:r>
              <a:rPr lang="en-US" sz="1600">
                <a:solidFill>
                  <a:schemeClr val="tx1"/>
                </a:solidFill>
                <a:latin typeface="Arial" panose="020B0604020202020204" pitchFamily="34" charset="0"/>
                <a:cs typeface="Arial" panose="020B0604020202020204" pitchFamily="34" charset="0"/>
              </a:rPr>
              <a:t>Fits into current workflows (S1, EMIS, eRS)</a:t>
            </a:r>
          </a:p>
        </p:txBody>
      </p:sp>
      <p:sp>
        <p:nvSpPr>
          <p:cNvPr id="20" name="Text Placeholder 22">
            <a:extLst>
              <a:ext uri="{FF2B5EF4-FFF2-40B4-BE49-F238E27FC236}">
                <a16:creationId xmlns:a16="http://schemas.microsoft.com/office/drawing/2014/main" id="{D6B399F9-66D6-49A5-2F99-933B182150EA}"/>
              </a:ext>
            </a:extLst>
          </p:cNvPr>
          <p:cNvSpPr txBox="1">
            <a:spLocks/>
          </p:cNvSpPr>
          <p:nvPr>
            <p:custDataLst>
              <p:tags r:id="rId3"/>
            </p:custDataLst>
          </p:nvPr>
        </p:nvSpPr>
        <p:spPr bwMode="auto">
          <a:xfrm>
            <a:off x="2634400" y="4068307"/>
            <a:ext cx="4128000" cy="912000"/>
          </a:xfrm>
          <a:prstGeom prst="rect">
            <a:avLst/>
          </a:prstGeom>
        </p:spPr>
        <p:txBody>
          <a:bodyPr wrap="square" lIns="48000" tIns="48000" rIns="48000" bIns="48000">
            <a:no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239994" lvl="1" indent="-239994" algn="just">
              <a:spcBef>
                <a:spcPts val="533"/>
              </a:spcBef>
              <a:spcAft>
                <a:spcPts val="0"/>
              </a:spcAft>
              <a:buClr>
                <a:schemeClr val="accent1"/>
              </a:buClr>
            </a:pPr>
            <a:r>
              <a:rPr lang="en-GB" sz="1600" dirty="0">
                <a:solidFill>
                  <a:schemeClr val="tx1"/>
                </a:solidFill>
                <a:latin typeface="Arial" panose="020B0604020202020204" pitchFamily="34" charset="0"/>
                <a:cs typeface="Arial" panose="020B0604020202020204" pitchFamily="34" charset="0"/>
              </a:rPr>
              <a:t>Virtual demonstration on system use, including change from eRS</a:t>
            </a:r>
            <a:endParaRPr lang="en-US" sz="1600" dirty="0">
              <a:solidFill>
                <a:schemeClr val="tx1"/>
              </a:solidFill>
              <a:latin typeface="Arial" panose="020B0604020202020204" pitchFamily="34" charset="0"/>
              <a:cs typeface="Arial" panose="020B0604020202020204" pitchFamily="34" charset="0"/>
            </a:endParaRPr>
          </a:p>
        </p:txBody>
      </p:sp>
      <p:sp>
        <p:nvSpPr>
          <p:cNvPr id="21" name="Text Placeholder 22">
            <a:extLst>
              <a:ext uri="{FF2B5EF4-FFF2-40B4-BE49-F238E27FC236}">
                <a16:creationId xmlns:a16="http://schemas.microsoft.com/office/drawing/2014/main" id="{C794D072-4F69-A9D5-4D80-FC37F0DD1280}"/>
              </a:ext>
            </a:extLst>
          </p:cNvPr>
          <p:cNvSpPr txBox="1">
            <a:spLocks/>
          </p:cNvSpPr>
          <p:nvPr>
            <p:custDataLst>
              <p:tags r:id="rId4"/>
            </p:custDataLst>
          </p:nvPr>
        </p:nvSpPr>
        <p:spPr bwMode="auto">
          <a:xfrm>
            <a:off x="2634399" y="5205235"/>
            <a:ext cx="4338893" cy="912000"/>
          </a:xfrm>
          <a:prstGeom prst="rect">
            <a:avLst/>
          </a:prstGeom>
        </p:spPr>
        <p:txBody>
          <a:bodyPr wrap="square" lIns="48000" tIns="48000" rIns="48000" bIns="48000">
            <a:no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239994" lvl="1" indent="-239994" algn="just">
              <a:spcBef>
                <a:spcPts val="533"/>
              </a:spcBef>
              <a:spcAft>
                <a:spcPts val="0"/>
              </a:spcAft>
              <a:buClr>
                <a:schemeClr val="accent1"/>
              </a:buClr>
            </a:pPr>
            <a:r>
              <a:rPr lang="en-GB" sz="1600" dirty="0">
                <a:solidFill>
                  <a:schemeClr val="tx1"/>
                </a:solidFill>
                <a:latin typeface="Arial" panose="020B0604020202020204" pitchFamily="34" charset="0"/>
                <a:cs typeface="Arial" panose="020B0604020202020204" pitchFamily="34" charset="0"/>
              </a:rPr>
              <a:t>Dedicated support via 0300 phone number and email, provided by RSS team with over 10 years’ experience</a:t>
            </a:r>
            <a:endParaRPr lang="en-US" sz="1600" dirty="0">
              <a:solidFill>
                <a:schemeClr val="tx1"/>
              </a:solidFill>
              <a:latin typeface="Arial" panose="020B0604020202020204" pitchFamily="34" charset="0"/>
              <a:cs typeface="Arial" panose="020B0604020202020204" pitchFamily="34" charset="0"/>
            </a:endParaRPr>
          </a:p>
        </p:txBody>
      </p:sp>
      <p:sp>
        <p:nvSpPr>
          <p:cNvPr id="22" name="Text Placeholder 22">
            <a:extLst>
              <a:ext uri="{FF2B5EF4-FFF2-40B4-BE49-F238E27FC236}">
                <a16:creationId xmlns:a16="http://schemas.microsoft.com/office/drawing/2014/main" id="{F3DC4085-DF70-A87F-C2BD-1E0C04428F92}"/>
              </a:ext>
            </a:extLst>
          </p:cNvPr>
          <p:cNvSpPr txBox="1">
            <a:spLocks/>
          </p:cNvSpPr>
          <p:nvPr>
            <p:custDataLst>
              <p:tags r:id="rId5"/>
            </p:custDataLst>
          </p:nvPr>
        </p:nvSpPr>
        <p:spPr bwMode="auto">
          <a:xfrm>
            <a:off x="7482417" y="1794451"/>
            <a:ext cx="2679559" cy="912000"/>
          </a:xfrm>
          <a:prstGeom prst="rect">
            <a:avLst/>
          </a:prstGeom>
        </p:spPr>
        <p:txBody>
          <a:bodyPr wrap="square" lIns="48000" tIns="48000" rIns="48000" bIns="48000">
            <a:no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239994" lvl="1" indent="-239994" algn="just">
              <a:spcBef>
                <a:spcPts val="533"/>
              </a:spcBef>
              <a:spcAft>
                <a:spcPts val="0"/>
              </a:spcAft>
              <a:buClr>
                <a:schemeClr val="accent1"/>
              </a:buClr>
            </a:pPr>
            <a:r>
              <a:rPr lang="en-GB" sz="1600">
                <a:solidFill>
                  <a:schemeClr val="tx1"/>
                </a:solidFill>
                <a:latin typeface="Arial" panose="020B0604020202020204" pitchFamily="34" charset="0"/>
                <a:cs typeface="Arial" panose="020B0604020202020204" pitchFamily="34" charset="0"/>
              </a:rPr>
              <a:t>User guide developed by Gateway—intuitive and easy to follow</a:t>
            </a:r>
          </a:p>
        </p:txBody>
      </p:sp>
      <p:sp>
        <p:nvSpPr>
          <p:cNvPr id="23" name="Text Placeholder 22">
            <a:extLst>
              <a:ext uri="{FF2B5EF4-FFF2-40B4-BE49-F238E27FC236}">
                <a16:creationId xmlns:a16="http://schemas.microsoft.com/office/drawing/2014/main" id="{16B31482-7619-D102-9B0F-6BFD23327E85}"/>
              </a:ext>
            </a:extLst>
          </p:cNvPr>
          <p:cNvSpPr txBox="1">
            <a:spLocks/>
          </p:cNvSpPr>
          <p:nvPr>
            <p:custDataLst>
              <p:tags r:id="rId6"/>
            </p:custDataLst>
          </p:nvPr>
        </p:nvSpPr>
        <p:spPr bwMode="auto">
          <a:xfrm>
            <a:off x="7482417" y="2931379"/>
            <a:ext cx="4128000" cy="912000"/>
          </a:xfrm>
          <a:prstGeom prst="rect">
            <a:avLst/>
          </a:prstGeom>
        </p:spPr>
        <p:txBody>
          <a:bodyPr wrap="square" lIns="48000" tIns="48000" rIns="48000" bIns="48000">
            <a:no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239994" lvl="1" indent="-239994" algn="just">
              <a:spcBef>
                <a:spcPts val="533"/>
              </a:spcBef>
              <a:spcAft>
                <a:spcPts val="0"/>
              </a:spcAft>
              <a:buClr>
                <a:schemeClr val="accent1"/>
              </a:buClr>
            </a:pPr>
            <a:r>
              <a:rPr lang="en-GB" sz="1600">
                <a:solidFill>
                  <a:schemeClr val="tx1"/>
                </a:solidFill>
                <a:latin typeface="Arial" panose="020B0604020202020204" pitchFamily="34" charset="0"/>
                <a:cs typeface="Arial" panose="020B0604020202020204" pitchFamily="34" charset="0"/>
              </a:rPr>
              <a:t>Session can be delivered for clinicians, with input from GPs and the project team</a:t>
            </a:r>
          </a:p>
          <a:p>
            <a:pPr marL="239994" lvl="1" indent="-239994" algn="just">
              <a:spcBef>
                <a:spcPts val="533"/>
              </a:spcBef>
              <a:spcAft>
                <a:spcPts val="0"/>
              </a:spcAft>
              <a:buClr>
                <a:schemeClr val="accent1"/>
              </a:buClr>
            </a:pPr>
            <a:r>
              <a:rPr lang="en-US" sz="1600">
                <a:solidFill>
                  <a:schemeClr val="tx1"/>
                </a:solidFill>
                <a:latin typeface="Arial" panose="020B0604020202020204" pitchFamily="34" charset="0"/>
                <a:cs typeface="Arial" panose="020B0604020202020204" pitchFamily="34" charset="0"/>
              </a:rPr>
              <a:t>Clarity on handoff points in practice team</a:t>
            </a:r>
          </a:p>
        </p:txBody>
      </p:sp>
      <p:sp>
        <p:nvSpPr>
          <p:cNvPr id="24" name="Text Placeholder 22">
            <a:extLst>
              <a:ext uri="{FF2B5EF4-FFF2-40B4-BE49-F238E27FC236}">
                <a16:creationId xmlns:a16="http://schemas.microsoft.com/office/drawing/2014/main" id="{99400AD3-B7CC-8B76-2DE0-DED680250EAA}"/>
              </a:ext>
            </a:extLst>
          </p:cNvPr>
          <p:cNvSpPr txBox="1">
            <a:spLocks/>
          </p:cNvSpPr>
          <p:nvPr>
            <p:custDataLst>
              <p:tags r:id="rId7"/>
            </p:custDataLst>
          </p:nvPr>
        </p:nvSpPr>
        <p:spPr bwMode="auto">
          <a:xfrm>
            <a:off x="7482417" y="4068307"/>
            <a:ext cx="4128000" cy="912000"/>
          </a:xfrm>
          <a:prstGeom prst="rect">
            <a:avLst/>
          </a:prstGeom>
        </p:spPr>
        <p:txBody>
          <a:bodyPr wrap="square" lIns="48000" tIns="48000" rIns="48000" bIns="48000">
            <a:no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239994" lvl="1" indent="-239994" algn="just">
              <a:spcBef>
                <a:spcPts val="533"/>
              </a:spcBef>
              <a:spcAft>
                <a:spcPts val="0"/>
              </a:spcAft>
              <a:buClr>
                <a:schemeClr val="accent1"/>
              </a:buClr>
            </a:pPr>
            <a:r>
              <a:rPr lang="en-GB" sz="1600" dirty="0">
                <a:solidFill>
                  <a:schemeClr val="tx1"/>
                </a:solidFill>
                <a:latin typeface="Arial" panose="020B0604020202020204" pitchFamily="34" charset="0"/>
                <a:cs typeface="Arial" panose="020B0604020202020204" pitchFamily="34" charset="0"/>
              </a:rPr>
              <a:t>Virtual training and in-person where beneficial</a:t>
            </a:r>
          </a:p>
          <a:p>
            <a:pPr marL="239994" lvl="1" indent="-239994" algn="just">
              <a:spcBef>
                <a:spcPts val="533"/>
              </a:spcBef>
              <a:spcAft>
                <a:spcPts val="0"/>
              </a:spcAft>
              <a:buClr>
                <a:schemeClr val="accent1"/>
              </a:buClr>
            </a:pPr>
            <a:r>
              <a:rPr lang="en-GB" sz="1600" dirty="0">
                <a:solidFill>
                  <a:schemeClr val="tx1"/>
                </a:solidFill>
                <a:latin typeface="Arial" panose="020B0604020202020204" pitchFamily="34" charset="0"/>
                <a:cs typeface="Arial" panose="020B0604020202020204" pitchFamily="34" charset="0"/>
              </a:rPr>
              <a:t>Local resources to support Referral Mx</a:t>
            </a:r>
            <a:endParaRPr lang="en-US" sz="1600" dirty="0">
              <a:solidFill>
                <a:schemeClr val="tx1"/>
              </a:solidFill>
              <a:latin typeface="Arial" panose="020B0604020202020204" pitchFamily="34" charset="0"/>
              <a:cs typeface="Arial" panose="020B0604020202020204" pitchFamily="34" charset="0"/>
            </a:endParaRPr>
          </a:p>
        </p:txBody>
      </p:sp>
      <p:sp>
        <p:nvSpPr>
          <p:cNvPr id="25" name="Text Placeholder 22">
            <a:extLst>
              <a:ext uri="{FF2B5EF4-FFF2-40B4-BE49-F238E27FC236}">
                <a16:creationId xmlns:a16="http://schemas.microsoft.com/office/drawing/2014/main" id="{F5F44EED-8506-6754-D2E9-B879068FF60D}"/>
              </a:ext>
            </a:extLst>
          </p:cNvPr>
          <p:cNvSpPr txBox="1">
            <a:spLocks/>
          </p:cNvSpPr>
          <p:nvPr>
            <p:custDataLst>
              <p:tags r:id="rId8"/>
            </p:custDataLst>
          </p:nvPr>
        </p:nvSpPr>
        <p:spPr bwMode="auto">
          <a:xfrm>
            <a:off x="7482417" y="5205235"/>
            <a:ext cx="4128000" cy="912000"/>
          </a:xfrm>
          <a:prstGeom prst="rect">
            <a:avLst/>
          </a:prstGeom>
        </p:spPr>
        <p:txBody>
          <a:bodyPr wrap="square" lIns="48000" tIns="48000" rIns="48000" bIns="48000">
            <a:no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239994" lvl="1" indent="-239994" algn="just">
              <a:spcBef>
                <a:spcPts val="533"/>
              </a:spcBef>
              <a:spcAft>
                <a:spcPts val="0"/>
              </a:spcAft>
              <a:buClr>
                <a:schemeClr val="accent1"/>
              </a:buClr>
            </a:pPr>
            <a:r>
              <a:rPr lang="en-GB" sz="1600">
                <a:solidFill>
                  <a:schemeClr val="tx1"/>
                </a:solidFill>
                <a:latin typeface="Arial" panose="020B0604020202020204" pitchFamily="34" charset="0"/>
                <a:cs typeface="Arial" panose="020B0604020202020204" pitchFamily="34" charset="0"/>
              </a:rPr>
              <a:t>Experience in building strong stakeholder relationships and user groups</a:t>
            </a:r>
          </a:p>
          <a:p>
            <a:pPr marL="239994" lvl="1" indent="-239994" algn="just">
              <a:spcBef>
                <a:spcPts val="533"/>
              </a:spcBef>
              <a:spcAft>
                <a:spcPts val="0"/>
              </a:spcAft>
              <a:buClr>
                <a:schemeClr val="accent1"/>
              </a:buClr>
            </a:pPr>
            <a:r>
              <a:rPr lang="en-US" sz="1600">
                <a:solidFill>
                  <a:schemeClr val="tx1"/>
                </a:solidFill>
                <a:latin typeface="Arial" panose="020B0604020202020204" pitchFamily="34" charset="0"/>
                <a:cs typeface="Arial" panose="020B0604020202020204" pitchFamily="34" charset="0"/>
              </a:rPr>
              <a:t>Technical support provided by Accenda</a:t>
            </a:r>
          </a:p>
        </p:txBody>
      </p:sp>
      <p:sp>
        <p:nvSpPr>
          <p:cNvPr id="26" name="Text Placeholder 22">
            <a:extLst>
              <a:ext uri="{FF2B5EF4-FFF2-40B4-BE49-F238E27FC236}">
                <a16:creationId xmlns:a16="http://schemas.microsoft.com/office/drawing/2014/main" id="{40B698C3-F52D-F76E-2E5B-81D5734E8950}"/>
              </a:ext>
            </a:extLst>
          </p:cNvPr>
          <p:cNvSpPr txBox="1">
            <a:spLocks/>
          </p:cNvSpPr>
          <p:nvPr/>
        </p:nvSpPr>
        <p:spPr bwMode="auto">
          <a:xfrm>
            <a:off x="2634398" y="1794451"/>
            <a:ext cx="4338895" cy="912000"/>
          </a:xfrm>
          <a:prstGeom prst="rect">
            <a:avLst/>
          </a:prstGeom>
        </p:spPr>
        <p:txBody>
          <a:bodyPr wrap="square" lIns="48000" tIns="48000" rIns="48000" bIns="48000">
            <a:no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239994" lvl="1" indent="-239994" algn="just">
              <a:spcBef>
                <a:spcPts val="533"/>
              </a:spcBef>
              <a:spcAft>
                <a:spcPts val="0"/>
              </a:spcAft>
              <a:buClr>
                <a:schemeClr val="accent1"/>
              </a:buClr>
            </a:pPr>
            <a:r>
              <a:rPr lang="en-GB" sz="1600">
                <a:solidFill>
                  <a:schemeClr val="tx1"/>
                </a:solidFill>
                <a:latin typeface="Arial" panose="020B0604020202020204" pitchFamily="34" charset="0"/>
                <a:cs typeface="Arial" panose="020B0604020202020204" pitchFamily="34" charset="0"/>
              </a:rPr>
              <a:t>Gateway has been pushed out to practices with simple setup process via N3i</a:t>
            </a:r>
          </a:p>
          <a:p>
            <a:pPr marL="239994" lvl="1" indent="-239994" algn="just">
              <a:spcBef>
                <a:spcPts val="533"/>
              </a:spcBef>
              <a:spcAft>
                <a:spcPts val="0"/>
              </a:spcAft>
              <a:buClr>
                <a:schemeClr val="accent1"/>
              </a:buClr>
            </a:pPr>
            <a:r>
              <a:rPr lang="en-GB" sz="1600">
                <a:solidFill>
                  <a:schemeClr val="tx1"/>
                </a:solidFill>
                <a:latin typeface="Arial" panose="020B0604020202020204" pitchFamily="34" charset="0"/>
                <a:cs typeface="Arial" panose="020B0604020202020204" pitchFamily="34" charset="0"/>
              </a:rPr>
              <a:t>Toolbar needs to be downloaded by practice</a:t>
            </a:r>
          </a:p>
        </p:txBody>
      </p:sp>
      <p:sp>
        <p:nvSpPr>
          <p:cNvPr id="27" name="Rectangle 4">
            <a:extLst>
              <a:ext uri="{FF2B5EF4-FFF2-40B4-BE49-F238E27FC236}">
                <a16:creationId xmlns:a16="http://schemas.microsoft.com/office/drawing/2014/main" id="{BE1F80C1-E010-40DA-4058-C781B20CB7ED}"/>
              </a:ext>
            </a:extLst>
          </p:cNvPr>
          <p:cNvSpPr>
            <a:spLocks noChangeArrowheads="1"/>
          </p:cNvSpPr>
          <p:nvPr>
            <p:custDataLst>
              <p:tags r:id="rId9"/>
            </p:custDataLst>
          </p:nvPr>
        </p:nvSpPr>
        <p:spPr bwMode="gray">
          <a:xfrm>
            <a:off x="388620" y="2932229"/>
            <a:ext cx="2070100" cy="909448"/>
          </a:xfrm>
          <a:prstGeom prst="rect">
            <a:avLst/>
          </a:prstGeom>
          <a:solidFill>
            <a:srgbClr val="2E7BC9"/>
          </a:solidFill>
          <a:ln w="12700" algn="ctr">
            <a:noFill/>
            <a:miter lim="800000"/>
            <a:headEnd/>
            <a:tailEnd/>
          </a:ln>
        </p:spPr>
        <p:txBody>
          <a:bodyPr lIns="48000" tIns="48000" rIns="48000" bIns="48000" anchor="ctr" anchorCtr="1"/>
          <a:lstStyle/>
          <a:p>
            <a:pPr algn="ctr">
              <a:lnSpc>
                <a:spcPct val="106000"/>
              </a:lnSpc>
              <a:defRPr/>
            </a:pPr>
            <a:r>
              <a:rPr lang="en-US" sz="1600">
                <a:solidFill>
                  <a:schemeClr val="bg1"/>
                </a:solidFill>
                <a:latin typeface="Arial" panose="020B0604020202020204" pitchFamily="34" charset="0"/>
                <a:cs typeface="Arial" panose="020B0604020202020204" pitchFamily="34" charset="0"/>
              </a:rPr>
              <a:t>Support for Senior Managers &amp;</a:t>
            </a:r>
          </a:p>
          <a:p>
            <a:pPr algn="ctr">
              <a:lnSpc>
                <a:spcPct val="106000"/>
              </a:lnSpc>
              <a:defRPr/>
            </a:pPr>
            <a:r>
              <a:rPr lang="en-US" sz="1600">
                <a:solidFill>
                  <a:schemeClr val="bg1"/>
                </a:solidFill>
                <a:latin typeface="Arial" panose="020B0604020202020204" pitchFamily="34" charset="0"/>
                <a:cs typeface="Arial" panose="020B0604020202020204" pitchFamily="34" charset="0"/>
              </a:rPr>
              <a:t>Clinicians</a:t>
            </a:r>
          </a:p>
        </p:txBody>
      </p:sp>
      <p:sp>
        <p:nvSpPr>
          <p:cNvPr id="28" name="Rectangle 4">
            <a:extLst>
              <a:ext uri="{FF2B5EF4-FFF2-40B4-BE49-F238E27FC236}">
                <a16:creationId xmlns:a16="http://schemas.microsoft.com/office/drawing/2014/main" id="{6F4676CC-F9B8-F26F-540F-CE5848E5DAE2}"/>
              </a:ext>
            </a:extLst>
          </p:cNvPr>
          <p:cNvSpPr>
            <a:spLocks noChangeArrowheads="1"/>
          </p:cNvSpPr>
          <p:nvPr>
            <p:custDataLst>
              <p:tags r:id="rId10"/>
            </p:custDataLst>
          </p:nvPr>
        </p:nvSpPr>
        <p:spPr bwMode="gray">
          <a:xfrm>
            <a:off x="388620" y="4070008"/>
            <a:ext cx="2070100" cy="909448"/>
          </a:xfrm>
          <a:prstGeom prst="rect">
            <a:avLst/>
          </a:prstGeom>
          <a:solidFill>
            <a:srgbClr val="659DD8"/>
          </a:solidFill>
          <a:ln w="12700" algn="ctr">
            <a:noFill/>
            <a:miter lim="800000"/>
            <a:headEnd/>
            <a:tailEnd/>
          </a:ln>
        </p:spPr>
        <p:txBody>
          <a:bodyPr lIns="48000" tIns="48000" rIns="48000" bIns="48000" anchor="ctr" anchorCtr="1"/>
          <a:lstStyle/>
          <a:p>
            <a:pPr algn="ctr">
              <a:lnSpc>
                <a:spcPct val="106000"/>
              </a:lnSpc>
              <a:defRPr/>
            </a:pPr>
            <a:r>
              <a:rPr lang="en-US" sz="1600">
                <a:solidFill>
                  <a:schemeClr val="bg1"/>
                </a:solidFill>
                <a:latin typeface="Arial" panose="020B0604020202020204" pitchFamily="34" charset="0"/>
                <a:cs typeface="Arial" panose="020B0604020202020204" pitchFamily="34" charset="0"/>
              </a:rPr>
              <a:t>Webinar &amp; Training for Administrators</a:t>
            </a:r>
          </a:p>
        </p:txBody>
      </p:sp>
      <p:sp>
        <p:nvSpPr>
          <p:cNvPr id="29" name="Rectangle 4">
            <a:extLst>
              <a:ext uri="{FF2B5EF4-FFF2-40B4-BE49-F238E27FC236}">
                <a16:creationId xmlns:a16="http://schemas.microsoft.com/office/drawing/2014/main" id="{C51DE7A5-E580-CD87-306A-E1CD880B5F18}"/>
              </a:ext>
            </a:extLst>
          </p:cNvPr>
          <p:cNvSpPr>
            <a:spLocks noChangeArrowheads="1"/>
          </p:cNvSpPr>
          <p:nvPr>
            <p:custDataLst>
              <p:tags r:id="rId11"/>
            </p:custDataLst>
          </p:nvPr>
        </p:nvSpPr>
        <p:spPr bwMode="gray">
          <a:xfrm>
            <a:off x="388620" y="5207787"/>
            <a:ext cx="2070100" cy="909448"/>
          </a:xfrm>
          <a:prstGeom prst="rect">
            <a:avLst/>
          </a:prstGeom>
          <a:solidFill>
            <a:srgbClr val="98BEE5"/>
          </a:solidFill>
          <a:ln w="12700" algn="ctr">
            <a:noFill/>
            <a:miter lim="800000"/>
            <a:headEnd/>
            <a:tailEnd/>
          </a:ln>
        </p:spPr>
        <p:txBody>
          <a:bodyPr lIns="48000" tIns="48000" rIns="48000" bIns="48000" anchor="ctr" anchorCtr="1"/>
          <a:lstStyle/>
          <a:p>
            <a:pPr algn="ctr">
              <a:lnSpc>
                <a:spcPct val="106000"/>
              </a:lnSpc>
              <a:defRPr/>
            </a:pPr>
            <a:r>
              <a:rPr lang="en-US" sz="1600">
                <a:solidFill>
                  <a:schemeClr val="bg1"/>
                </a:solidFill>
                <a:latin typeface="Arial" panose="020B0604020202020204" pitchFamily="34" charset="0"/>
                <a:cs typeface="Arial" panose="020B0604020202020204" pitchFamily="34" charset="0"/>
              </a:rPr>
              <a:t>Ongoing Support</a:t>
            </a:r>
          </a:p>
        </p:txBody>
      </p:sp>
      <p:pic>
        <p:nvPicPr>
          <p:cNvPr id="32" name="Picture 31">
            <a:extLst>
              <a:ext uri="{FF2B5EF4-FFF2-40B4-BE49-F238E27FC236}">
                <a16:creationId xmlns:a16="http://schemas.microsoft.com/office/drawing/2014/main" id="{EF585437-96C3-FE9D-2C09-300D1C3459BC}"/>
              </a:ext>
            </a:extLst>
          </p:cNvPr>
          <p:cNvPicPr>
            <a:picLocks noChangeAspect="1"/>
          </p:cNvPicPr>
          <p:nvPr/>
        </p:nvPicPr>
        <p:blipFill>
          <a:blip r:embed="rId13"/>
          <a:stretch>
            <a:fillRect/>
          </a:stretch>
        </p:blipFill>
        <p:spPr>
          <a:xfrm>
            <a:off x="10161976" y="1555529"/>
            <a:ext cx="1448441" cy="1389844"/>
          </a:xfrm>
          <a:prstGeom prst="rect">
            <a:avLst/>
          </a:prstGeom>
          <a:effectLst>
            <a:outerShdw blurRad="50800" dist="38100" dir="2700000" algn="tl" rotWithShape="0">
              <a:prstClr val="black">
                <a:alpha val="40000"/>
              </a:prstClr>
            </a:outerShdw>
          </a:effectLst>
        </p:spPr>
      </p:pic>
      <p:sp>
        <p:nvSpPr>
          <p:cNvPr id="4" name="Title 3">
            <a:extLst>
              <a:ext uri="{FF2B5EF4-FFF2-40B4-BE49-F238E27FC236}">
                <a16:creationId xmlns:a16="http://schemas.microsoft.com/office/drawing/2014/main" id="{32B91831-F0DC-63F2-86AF-EB0C5D11E16A}"/>
              </a:ext>
            </a:extLst>
          </p:cNvPr>
          <p:cNvSpPr txBox="1">
            <a:spLocks/>
          </p:cNvSpPr>
          <p:nvPr/>
        </p:nvSpPr>
        <p:spPr>
          <a:xfrm>
            <a:off x="83743" y="1103769"/>
            <a:ext cx="10515600" cy="727127"/>
          </a:xfrm>
          <a:prstGeom prst="rect">
            <a:avLst/>
          </a:prstGeom>
        </p:spPr>
        <p:txBody>
          <a:bodyP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fontAlgn="auto">
              <a:spcAft>
                <a:spcPts val="0"/>
              </a:spcAft>
            </a:pPr>
            <a:r>
              <a:rPr lang="en-GB" sz="3600" b="1">
                <a:latin typeface="Arial"/>
                <a:cs typeface="Arial"/>
              </a:rPr>
              <a:t>Gateway Training Proposal</a:t>
            </a:r>
            <a:endParaRPr lang="en-GB" sz="3600" b="1"/>
          </a:p>
        </p:txBody>
      </p:sp>
    </p:spTree>
    <p:extLst>
      <p:ext uri="{BB962C8B-B14F-4D97-AF65-F5344CB8AC3E}">
        <p14:creationId xmlns:p14="http://schemas.microsoft.com/office/powerpoint/2010/main" val="352125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D0795-B140-4842-D9EE-F30AB6BE1033}"/>
            </a:ext>
          </a:extLst>
        </p:cNvPr>
        <p:cNvGrpSpPr/>
        <p:nvPr/>
      </p:nvGrpSpPr>
      <p:grpSpPr>
        <a:xfrm>
          <a:off x="0" y="0"/>
          <a:ext cx="0" cy="0"/>
          <a:chOff x="0" y="0"/>
          <a:chExt cx="0" cy="0"/>
        </a:xfrm>
      </p:grpSpPr>
      <p:pic>
        <p:nvPicPr>
          <p:cNvPr id="2" name="Online Media 3" title="Gateway® Introduction - HNYICB">
            <a:hlinkClick r:id="" action="ppaction://media"/>
            <a:extLst>
              <a:ext uri="{FF2B5EF4-FFF2-40B4-BE49-F238E27FC236}">
                <a16:creationId xmlns:a16="http://schemas.microsoft.com/office/drawing/2014/main" id="{5F242CCC-97AB-7F48-4039-E59C81DDF950}"/>
              </a:ext>
            </a:extLst>
          </p:cNvPr>
          <p:cNvPicPr>
            <a:picLocks noRot="1" noChangeAspect="1"/>
          </p:cNvPicPr>
          <p:nvPr>
            <a:videoFile r:link="rId1"/>
          </p:nvPr>
        </p:nvPicPr>
        <p:blipFill>
          <a:blip r:embed="rId3"/>
          <a:stretch>
            <a:fillRect/>
          </a:stretch>
        </p:blipFill>
        <p:spPr>
          <a:xfrm>
            <a:off x="1503362" y="1683197"/>
            <a:ext cx="9186473" cy="5174803"/>
          </a:xfrm>
          <a:prstGeom prst="rect">
            <a:avLst/>
          </a:prstGeom>
        </p:spPr>
      </p:pic>
      <p:sp>
        <p:nvSpPr>
          <p:cNvPr id="5" name="Title 3">
            <a:extLst>
              <a:ext uri="{FF2B5EF4-FFF2-40B4-BE49-F238E27FC236}">
                <a16:creationId xmlns:a16="http://schemas.microsoft.com/office/drawing/2014/main" id="{DC675787-EBCF-C966-BF1F-2FA565BA66D5}"/>
              </a:ext>
            </a:extLst>
          </p:cNvPr>
          <p:cNvSpPr txBox="1">
            <a:spLocks/>
          </p:cNvSpPr>
          <p:nvPr/>
        </p:nvSpPr>
        <p:spPr>
          <a:xfrm>
            <a:off x="83743" y="1103769"/>
            <a:ext cx="10515600" cy="727127"/>
          </a:xfrm>
          <a:prstGeom prst="rect">
            <a:avLst/>
          </a:prstGeom>
        </p:spPr>
        <p:txBody>
          <a:bodyP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fontAlgn="auto">
              <a:spcAft>
                <a:spcPts val="0"/>
              </a:spcAft>
            </a:pPr>
            <a:r>
              <a:rPr lang="en-GB" sz="3600" b="1">
                <a:latin typeface="Arial"/>
                <a:cs typeface="Arial"/>
              </a:rPr>
              <a:t>Gateway introduction</a:t>
            </a:r>
            <a:endParaRPr lang="en-GB" sz="3600" b="1"/>
          </a:p>
        </p:txBody>
      </p:sp>
    </p:spTree>
    <p:extLst>
      <p:ext uri="{BB962C8B-B14F-4D97-AF65-F5344CB8AC3E}">
        <p14:creationId xmlns:p14="http://schemas.microsoft.com/office/powerpoint/2010/main" val="302099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D0795-B140-4842-D9EE-F30AB6BE1033}"/>
            </a:ext>
          </a:extLst>
        </p:cNvPr>
        <p:cNvGrpSpPr/>
        <p:nvPr/>
      </p:nvGrpSpPr>
      <p:grpSpPr>
        <a:xfrm>
          <a:off x="0" y="0"/>
          <a:ext cx="0" cy="0"/>
          <a:chOff x="0" y="0"/>
          <a:chExt cx="0" cy="0"/>
        </a:xfrm>
      </p:grpSpPr>
      <p:pic>
        <p:nvPicPr>
          <p:cNvPr id="3" name="Online Media 5" title="Nephrology - RSS">
            <a:hlinkClick r:id="" action="ppaction://media"/>
            <a:extLst>
              <a:ext uri="{FF2B5EF4-FFF2-40B4-BE49-F238E27FC236}">
                <a16:creationId xmlns:a16="http://schemas.microsoft.com/office/drawing/2014/main" id="{4F63147D-BD8B-2DDE-5C41-0BD125DDC5D6}"/>
              </a:ext>
            </a:extLst>
          </p:cNvPr>
          <p:cNvPicPr>
            <a:picLocks noRot="1" noChangeAspect="1"/>
          </p:cNvPicPr>
          <p:nvPr>
            <a:videoFile r:link="rId1"/>
          </p:nvPr>
        </p:nvPicPr>
        <p:blipFill>
          <a:blip r:embed="rId3"/>
          <a:stretch>
            <a:fillRect/>
          </a:stretch>
        </p:blipFill>
        <p:spPr>
          <a:xfrm>
            <a:off x="1502165" y="1683197"/>
            <a:ext cx="9186473" cy="5174803"/>
          </a:xfrm>
          <a:prstGeom prst="rect">
            <a:avLst/>
          </a:prstGeom>
        </p:spPr>
      </p:pic>
      <p:sp>
        <p:nvSpPr>
          <p:cNvPr id="5" name="Title 3">
            <a:extLst>
              <a:ext uri="{FF2B5EF4-FFF2-40B4-BE49-F238E27FC236}">
                <a16:creationId xmlns:a16="http://schemas.microsoft.com/office/drawing/2014/main" id="{DC675787-EBCF-C966-BF1F-2FA565BA66D5}"/>
              </a:ext>
            </a:extLst>
          </p:cNvPr>
          <p:cNvSpPr txBox="1">
            <a:spLocks/>
          </p:cNvSpPr>
          <p:nvPr/>
        </p:nvSpPr>
        <p:spPr>
          <a:xfrm>
            <a:off x="83743" y="1103769"/>
            <a:ext cx="10515600" cy="727127"/>
          </a:xfrm>
          <a:prstGeom prst="rect">
            <a:avLst/>
          </a:prstGeom>
        </p:spPr>
        <p:txBody>
          <a:bodyP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fontAlgn="auto">
              <a:spcAft>
                <a:spcPts val="0"/>
              </a:spcAft>
            </a:pPr>
            <a:r>
              <a:rPr lang="en-GB" sz="3600" b="1">
                <a:latin typeface="Arial"/>
                <a:cs typeface="Arial"/>
              </a:rPr>
              <a:t>Creating a New Referral</a:t>
            </a:r>
          </a:p>
        </p:txBody>
      </p:sp>
    </p:spTree>
    <p:extLst>
      <p:ext uri="{BB962C8B-B14F-4D97-AF65-F5344CB8AC3E}">
        <p14:creationId xmlns:p14="http://schemas.microsoft.com/office/powerpoint/2010/main" val="167870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D0795-B140-4842-D9EE-F30AB6BE1033}"/>
            </a:ext>
          </a:extLst>
        </p:cNvPr>
        <p:cNvGrpSpPr/>
        <p:nvPr/>
      </p:nvGrpSpPr>
      <p:grpSpPr>
        <a:xfrm>
          <a:off x="0" y="0"/>
          <a:ext cx="0" cy="0"/>
          <a:chOff x="0" y="0"/>
          <a:chExt cx="0" cy="0"/>
        </a:xfrm>
      </p:grpSpPr>
      <p:pic>
        <p:nvPicPr>
          <p:cNvPr id="3" name="Online Media 3" title="HNY - RACP - SystmOne Demo">
            <a:hlinkClick r:id="" action="ppaction://media"/>
            <a:extLst>
              <a:ext uri="{FF2B5EF4-FFF2-40B4-BE49-F238E27FC236}">
                <a16:creationId xmlns:a16="http://schemas.microsoft.com/office/drawing/2014/main" id="{AFCDE695-ABD8-5F36-A8C4-B1A14348DBBF}"/>
              </a:ext>
            </a:extLst>
          </p:cNvPr>
          <p:cNvPicPr>
            <a:picLocks noRot="1" noChangeAspect="1"/>
          </p:cNvPicPr>
          <p:nvPr>
            <a:videoFile r:link="rId1"/>
          </p:nvPr>
        </p:nvPicPr>
        <p:blipFill>
          <a:blip r:embed="rId3"/>
          <a:stretch>
            <a:fillRect/>
          </a:stretch>
        </p:blipFill>
        <p:spPr>
          <a:xfrm>
            <a:off x="1505178" y="1683197"/>
            <a:ext cx="9181644" cy="5172083"/>
          </a:xfrm>
          <a:prstGeom prst="rect">
            <a:avLst/>
          </a:prstGeom>
        </p:spPr>
      </p:pic>
      <p:sp>
        <p:nvSpPr>
          <p:cNvPr id="5" name="Title 3">
            <a:extLst>
              <a:ext uri="{FF2B5EF4-FFF2-40B4-BE49-F238E27FC236}">
                <a16:creationId xmlns:a16="http://schemas.microsoft.com/office/drawing/2014/main" id="{DC675787-EBCF-C966-BF1F-2FA565BA66D5}"/>
              </a:ext>
            </a:extLst>
          </p:cNvPr>
          <p:cNvSpPr txBox="1">
            <a:spLocks/>
          </p:cNvSpPr>
          <p:nvPr/>
        </p:nvSpPr>
        <p:spPr>
          <a:xfrm>
            <a:off x="83743" y="1103769"/>
            <a:ext cx="10515600" cy="72712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fontAlgn="auto">
              <a:spcAft>
                <a:spcPts val="0"/>
              </a:spcAft>
            </a:pPr>
            <a:r>
              <a:rPr lang="en-GB" sz="3600" b="1" dirty="0">
                <a:latin typeface="Arial"/>
                <a:cs typeface="Arial"/>
              </a:rPr>
              <a:t>Creating a new referral request with pathway questions</a:t>
            </a:r>
            <a:endParaRPr lang="en-GB" sz="3600" b="1" dirty="0"/>
          </a:p>
        </p:txBody>
      </p:sp>
    </p:spTree>
    <p:extLst>
      <p:ext uri="{BB962C8B-B14F-4D97-AF65-F5344CB8AC3E}">
        <p14:creationId xmlns:p14="http://schemas.microsoft.com/office/powerpoint/2010/main" val="325671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D0795-B140-4842-D9EE-F30AB6BE1033}"/>
            </a:ext>
          </a:extLst>
        </p:cNvPr>
        <p:cNvGrpSpPr/>
        <p:nvPr/>
      </p:nvGrpSpPr>
      <p:grpSpPr>
        <a:xfrm>
          <a:off x="0" y="0"/>
          <a:ext cx="0" cy="0"/>
          <a:chOff x="0" y="0"/>
          <a:chExt cx="0" cy="0"/>
        </a:xfrm>
      </p:grpSpPr>
      <p:pic>
        <p:nvPicPr>
          <p:cNvPr id="3" name="Online Media 4" title="Gateway - e-RS Advice and Guidance Demo - 1 - Creating the request">
            <a:hlinkClick r:id="" action="ppaction://media"/>
            <a:extLst>
              <a:ext uri="{FF2B5EF4-FFF2-40B4-BE49-F238E27FC236}">
                <a16:creationId xmlns:a16="http://schemas.microsoft.com/office/drawing/2014/main" id="{DC1F4FD1-F4E0-74F7-8A90-E60DC8692861}"/>
              </a:ext>
            </a:extLst>
          </p:cNvPr>
          <p:cNvPicPr>
            <a:picLocks noRot="1" noChangeAspect="1"/>
          </p:cNvPicPr>
          <p:nvPr>
            <a:videoFile r:link="rId1"/>
          </p:nvPr>
        </p:nvPicPr>
        <p:blipFill>
          <a:blip r:embed="rId3"/>
          <a:stretch>
            <a:fillRect/>
          </a:stretch>
        </p:blipFill>
        <p:spPr>
          <a:xfrm>
            <a:off x="1502165" y="1683197"/>
            <a:ext cx="9186473" cy="5174803"/>
          </a:xfrm>
          <a:prstGeom prst="rect">
            <a:avLst/>
          </a:prstGeom>
        </p:spPr>
      </p:pic>
      <p:sp>
        <p:nvSpPr>
          <p:cNvPr id="5" name="Title 3">
            <a:extLst>
              <a:ext uri="{FF2B5EF4-FFF2-40B4-BE49-F238E27FC236}">
                <a16:creationId xmlns:a16="http://schemas.microsoft.com/office/drawing/2014/main" id="{DC675787-EBCF-C966-BF1F-2FA565BA66D5}"/>
              </a:ext>
            </a:extLst>
          </p:cNvPr>
          <p:cNvSpPr txBox="1">
            <a:spLocks/>
          </p:cNvSpPr>
          <p:nvPr/>
        </p:nvSpPr>
        <p:spPr>
          <a:xfrm>
            <a:off x="83743" y="1103769"/>
            <a:ext cx="10515600" cy="727127"/>
          </a:xfrm>
          <a:prstGeom prst="rect">
            <a:avLst/>
          </a:prstGeom>
        </p:spPr>
        <p:txBody>
          <a:bodyP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fontAlgn="auto">
              <a:spcAft>
                <a:spcPts val="0"/>
              </a:spcAft>
            </a:pPr>
            <a:r>
              <a:rPr lang="en-GB" sz="3600" b="1" dirty="0">
                <a:latin typeface="Arial"/>
                <a:cs typeface="Arial"/>
              </a:rPr>
              <a:t>Submitting Advice &amp; Guidance request</a:t>
            </a:r>
            <a:endParaRPr lang="en-GB" sz="3600" b="1" dirty="0"/>
          </a:p>
        </p:txBody>
      </p:sp>
    </p:spTree>
    <p:extLst>
      <p:ext uri="{BB962C8B-B14F-4D97-AF65-F5344CB8AC3E}">
        <p14:creationId xmlns:p14="http://schemas.microsoft.com/office/powerpoint/2010/main" val="179850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TF2edrJr0u8xjJS5wFwE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UTF2edrJr0u8xjJS5wFwE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TF2edrJr0u8xjJS5wFwE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fUSL.Teekq.TV4MG7by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hdNq6wuekGDUwGSKZAFf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m5RZ1ne.UCkFBJ_aCWG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zt5Ggp5jUyoj6gjF7SQ4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moevLBHLkGZYGPTuSRNF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FpoEi9l3kWlW_S6SCF.b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qkYT0hR6.0SvUx6BnT90o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UTF2edrJr0u8xjJS5wFwEw"/>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E7180B59FCBE449E03EB1FD08F5A6A" ma:contentTypeVersion="24" ma:contentTypeDescription="Create a new document." ma:contentTypeScope="" ma:versionID="1c80c22be313f6cedacd09506805b8e1">
  <xsd:schema xmlns:xsd="http://www.w3.org/2001/XMLSchema" xmlns:xs="http://www.w3.org/2001/XMLSchema" xmlns:p="http://schemas.microsoft.com/office/2006/metadata/properties" xmlns:ns1="http://schemas.microsoft.com/sharepoint/v3" xmlns:ns2="1365388d-8e0b-4df5-a0a3-cd102b49988e" xmlns:ns3="f6a82410-35a1-48d9-a432-e298e5b95e46" targetNamespace="http://schemas.microsoft.com/office/2006/metadata/properties" ma:root="true" ma:fieldsID="4c108e74b334b212211c669f96a83a18" ns1:_="" ns2:_="" ns3:_="">
    <xsd:import namespace="http://schemas.microsoft.com/sharepoint/v3"/>
    <xsd:import namespace="1365388d-8e0b-4df5-a0a3-cd102b49988e"/>
    <xsd:import namespace="f6a82410-35a1-48d9-a432-e298e5b95e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DateTaken" minOccurs="0"/>
                <xsd:element ref="ns3:MediaLengthInSeconds" minOccurs="0"/>
                <xsd:element ref="ns3:Comments" minOccurs="0"/>
                <xsd:element ref="ns3:lcf76f155ced4ddcb4097134ff3c332f" minOccurs="0"/>
                <xsd:element ref="ns2:TaxCatchAll" minOccurs="0"/>
                <xsd:element ref="ns3:InformationAssetOwner" minOccurs="0"/>
                <xsd:element ref="ns3:MediaServiceLocation" minOccurs="0"/>
                <xsd:element ref="ns3:MediaServiceObjectDetectorVersions" minOccurs="0"/>
                <xsd:element ref="ns3:MediaServiceSearchProperties" minOccurs="0"/>
                <xsd:element ref="ns3:IAA"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65388d-8e0b-4df5-a0a3-cd102b4998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5315965-592d-4197-93ef-99919b253d80}" ma:internalName="TaxCatchAll" ma:showField="CatchAllData" ma:web="1365388d-8e0b-4df5-a0a3-cd102b49988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a82410-35a1-48d9-a432-e298e5b95e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Comments" ma:index="22" nillable="true" ma:displayName="Comments" ma:format="Dropdown" ma:internalName="Comments">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InformationAssetOwner" ma:index="26" nillable="true" ma:displayName="Information Asset Owner" ma:format="Dropdown" ma:list="UserInfo" ma:SharePointGroup="0" ma:internalName="InformationAsset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27" nillable="true" ma:displayName="Location" ma:internalName="MediaServiceLocation" ma:readOnly="true">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IAA" ma:index="30" nillable="true" ma:displayName="IAA" ma:format="Dropdown" ma:list="UserInfo" ma:SharePointGroup="0" ma:internalName="IAA">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365388d-8e0b-4df5-a0a3-cd102b49988e" xsi:nil="true"/>
    <lcf76f155ced4ddcb4097134ff3c332f xmlns="f6a82410-35a1-48d9-a432-e298e5b95e46">
      <Terms xmlns="http://schemas.microsoft.com/office/infopath/2007/PartnerControls"/>
    </lcf76f155ced4ddcb4097134ff3c332f>
    <_ip_UnifiedCompliancePolicyUIAction xmlns="http://schemas.microsoft.com/sharepoint/v3" xsi:nil="true"/>
    <InformationAssetOwner xmlns="f6a82410-35a1-48d9-a432-e298e5b95e46">
      <UserInfo>
        <DisplayName/>
        <AccountId xsi:nil="true"/>
        <AccountType/>
      </UserInfo>
    </InformationAssetOwner>
    <_ip_UnifiedCompliancePolicyProperties xmlns="http://schemas.microsoft.com/sharepoint/v3" xsi:nil="true"/>
    <Comments xmlns="f6a82410-35a1-48d9-a432-e298e5b95e46" xsi:nil="true"/>
    <IAA xmlns="f6a82410-35a1-48d9-a432-e298e5b95e46">
      <UserInfo>
        <DisplayName/>
        <AccountId xsi:nil="true"/>
        <AccountType/>
      </UserInfo>
    </IAA>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17FE48-E6D9-4612-9C94-AB3F3B1F3770}">
  <ds:schemaRefs>
    <ds:schemaRef ds:uri="1365388d-8e0b-4df5-a0a3-cd102b49988e"/>
    <ds:schemaRef ds:uri="f6a82410-35a1-48d9-a432-e298e5b95e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0B59A21-77BD-42B3-8EEC-1E58A7D9E940}">
  <ds:schemaRefs>
    <ds:schemaRef ds:uri="1365388d-8e0b-4df5-a0a3-cd102b49988e"/>
    <ds:schemaRef ds:uri="f6a82410-35a1-48d9-a432-e298e5b95e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33055F8-EFE1-4078-A79E-E5E5F287570E}">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Office Theme</Template>
  <TotalTime>15</TotalTime>
  <Words>788</Words>
  <Application>Microsoft Office PowerPoint</Application>
  <PresentationFormat>Widescreen</PresentationFormat>
  <Paragraphs>56</Paragraphs>
  <Slides>11</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Arial</vt:lpstr>
      <vt:lpstr>Calibri</vt:lpstr>
      <vt:lpstr>1_Office Theme</vt:lpstr>
      <vt:lpstr>Gateway Training Webinar</vt:lpstr>
      <vt:lpstr>PowerPoint Presentation</vt:lpstr>
      <vt:lpstr>Referral Optimisation across HNY</vt:lpstr>
      <vt:lpstr>What is Gateway?</vt:lpstr>
      <vt:lpstr>PowerPoint Presentation</vt:lpstr>
      <vt:lpstr>PowerPoint Presentation</vt:lpstr>
      <vt:lpstr>PowerPoint Presentation</vt:lpstr>
      <vt:lpstr>PowerPoint Presentation</vt:lpstr>
      <vt:lpstr>PowerPoint Presentation</vt:lpstr>
      <vt:lpstr>PowerPoint Presentation</vt:lpstr>
      <vt:lpstr>Next Steps and Query Support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tommy h h</dc:creator>
  <cp:lastModifiedBy>HOTCHKISS, Madeleine (NHS HUMBER AND NORTH YORKSHIRE ICB - 02Y)</cp:lastModifiedBy>
  <cp:revision>1</cp:revision>
  <dcterms:created xsi:type="dcterms:W3CDTF">2022-03-28T15:18:42Z</dcterms:created>
  <dcterms:modified xsi:type="dcterms:W3CDTF">2026-06-09T08:28:19Z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0x010100F3E7180B59FCBE449E03EB1FD08F5A6A</vt:lpwstr>
  </property>
  <property fmtid="{D5CDD505-2E9C-101B-9397-08002B2CF9AE}" pid="3" name="MediaServiceImageTags">
    <vt:lpwstr/>
  </property>
</Properties>
</file>