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2"/>
  </p:notesMasterIdLst>
  <p:sldIdLst>
    <p:sldId id="2561" r:id="rId5"/>
    <p:sldId id="2562" r:id="rId6"/>
    <p:sldId id="2597" r:id="rId7"/>
    <p:sldId id="2563" r:id="rId8"/>
    <p:sldId id="2564" r:id="rId9"/>
    <p:sldId id="2589" r:id="rId10"/>
    <p:sldId id="2565" r:id="rId11"/>
    <p:sldId id="2569" r:id="rId12"/>
    <p:sldId id="2594" r:id="rId13"/>
    <p:sldId id="2572" r:id="rId14"/>
    <p:sldId id="2574" r:id="rId15"/>
    <p:sldId id="2593" r:id="rId16"/>
    <p:sldId id="2575" r:id="rId17"/>
    <p:sldId id="2576" r:id="rId18"/>
    <p:sldId id="2577" r:id="rId19"/>
    <p:sldId id="2578" r:id="rId20"/>
    <p:sldId id="2579" r:id="rId21"/>
    <p:sldId id="2580" r:id="rId22"/>
    <p:sldId id="2596" r:id="rId23"/>
    <p:sldId id="2581" r:id="rId24"/>
    <p:sldId id="2582" r:id="rId25"/>
    <p:sldId id="2583" r:id="rId26"/>
    <p:sldId id="2584" r:id="rId27"/>
    <p:sldId id="2585" r:id="rId28"/>
    <p:sldId id="2586" r:id="rId29"/>
    <p:sldId id="2587" r:id="rId30"/>
    <p:sldId id="260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se for Change: Referral Optimisation Programme (ROP) – Stakeholder Engagement and Benefits" id="{66D81660-E3EC-4147-9767-4CC2A9771700}">
          <p14:sldIdLst>
            <p14:sldId id="2561"/>
            <p14:sldId id="2562"/>
            <p14:sldId id="2597"/>
          </p14:sldIdLst>
        </p14:section>
        <p14:section name="Purpose and Rationale for Change" id="{AC402194-915D-4333-A50E-53052D5B3A1A}">
          <p14:sldIdLst>
            <p14:sldId id="2563"/>
            <p14:sldId id="2564"/>
            <p14:sldId id="2589"/>
            <p14:sldId id="2565"/>
          </p14:sldIdLst>
        </p14:section>
        <p14:section name="Our Approach: Programme Structure and Stakeholder Engagement" id="{984A0A00-4A88-40B0-9EA6-FF9CEDF6EA2D}">
          <p14:sldIdLst>
            <p14:sldId id="2569"/>
            <p14:sldId id="2594"/>
          </p14:sldIdLst>
        </p14:section>
        <p14:section name="Gateway and Clinical Pathways" id="{CADA34C7-469D-4BF8-82A8-3EA8160DE6C7}">
          <p14:sldIdLst>
            <p14:sldId id="2572"/>
            <p14:sldId id="2574"/>
            <p14:sldId id="2593"/>
          </p14:sldIdLst>
        </p14:section>
        <p14:section name="Benefits for Patients" id="{129C3D09-A69C-4E9A-AB04-618552E12DD3}">
          <p14:sldIdLst>
            <p14:sldId id="2575"/>
            <p14:sldId id="2576"/>
            <p14:sldId id="2577"/>
          </p14:sldIdLst>
        </p14:section>
        <p14:section name="Benefits for General Practice" id="{B6114A60-140C-4618-ABFB-4EA3F1F43EEB}">
          <p14:sldIdLst>
            <p14:sldId id="2578"/>
            <p14:sldId id="2579"/>
            <p14:sldId id="2580"/>
            <p14:sldId id="2596"/>
          </p14:sldIdLst>
        </p14:section>
        <p14:section name="Benefits for Secondary Care and the System" id="{2746121F-098C-4AB9-9CE3-9E742CA5A306}">
          <p14:sldIdLst>
            <p14:sldId id="2581"/>
            <p14:sldId id="2582"/>
            <p14:sldId id="2583"/>
          </p14:sldIdLst>
        </p14:section>
        <p14:section name="Clinician Testimonials and Case Studies" id="{CD812327-7707-4F22-98EC-23E6F13C3060}">
          <p14:sldIdLst>
            <p14:sldId id="2584"/>
            <p14:sldId id="2585"/>
            <p14:sldId id="2586"/>
          </p14:sldIdLst>
        </p14:section>
        <p14:section name="Conclusion" id="{40B5B2F9-806F-4E97-83B6-6C08BB5A0E03}">
          <p14:sldIdLst>
            <p14:sldId id="2587"/>
            <p14:sldId id="26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F16CC-E912-76A9-E3DF-CE0CFBA48175}" v="9" dt="2026-01-06T08:26:10.911"/>
    <p1510:client id="{BA939E49-D108-41D4-96E9-B5C7BC809D73}" v="104" dt="2026-01-06T08:30:54.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51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C55111-EAA0-4808-842E-3CEACC093DD3}"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A3200283-D9B5-4C71-AEF7-A3BCC54B227F}">
      <dgm:prSet/>
      <dgm:spPr/>
      <dgm:t>
        <a:bodyPr/>
        <a:lstStyle/>
        <a:p>
          <a:pPr>
            <a:lnSpc>
              <a:spcPct val="100000"/>
            </a:lnSpc>
            <a:defRPr b="1"/>
          </a:pPr>
          <a:r>
            <a:rPr lang="en-US">
              <a:latin typeface="Arial" panose="020B0604020202020204" pitchFamily="34" charset="0"/>
              <a:cs typeface="Arial" panose="020B0604020202020204" pitchFamily="34" charset="0"/>
            </a:rPr>
            <a:t>Addressing Referral Challenges</a:t>
          </a:r>
        </a:p>
      </dgm:t>
    </dgm:pt>
    <dgm:pt modelId="{485E7C04-CD65-4EDC-899E-D88F891E06F6}" type="parTrans" cxnId="{06203E2D-A020-4664-95D2-9EB12AD6D47E}">
      <dgm:prSet/>
      <dgm:spPr/>
      <dgm:t>
        <a:bodyPr/>
        <a:lstStyle/>
        <a:p>
          <a:endParaRPr lang="en-US">
            <a:latin typeface="Arial" panose="020B0604020202020204" pitchFamily="34" charset="0"/>
            <a:cs typeface="Arial" panose="020B0604020202020204" pitchFamily="34" charset="0"/>
          </a:endParaRPr>
        </a:p>
      </dgm:t>
    </dgm:pt>
    <dgm:pt modelId="{CA233E34-8AD2-4A49-9BC5-7779B88AF28E}" type="sibTrans" cxnId="{06203E2D-A020-4664-95D2-9EB12AD6D47E}">
      <dgm:prSet/>
      <dgm:spPr/>
      <dgm:t>
        <a:bodyPr/>
        <a:lstStyle/>
        <a:p>
          <a:pPr>
            <a:lnSpc>
              <a:spcPct val="100000"/>
            </a:lnSpc>
            <a:defRPr b="1"/>
          </a:pPr>
          <a:endParaRPr lang="en-US">
            <a:latin typeface="Arial" panose="020B0604020202020204" pitchFamily="34" charset="0"/>
            <a:cs typeface="Arial" panose="020B0604020202020204" pitchFamily="34" charset="0"/>
          </a:endParaRPr>
        </a:p>
      </dgm:t>
    </dgm:pt>
    <dgm:pt modelId="{C14530E0-B3FE-4155-A436-1D2D1C35EA88}">
      <dgm:prSet/>
      <dgm:spPr/>
      <dgm:t>
        <a:bodyPr/>
        <a:lstStyle/>
        <a:p>
          <a:pPr>
            <a:lnSpc>
              <a:spcPct val="100000"/>
            </a:lnSpc>
          </a:pPr>
          <a:r>
            <a:rPr lang="en-US">
              <a:latin typeface="Arial" panose="020B0604020202020204" pitchFamily="34" charset="0"/>
              <a:cs typeface="Arial" panose="020B0604020202020204" pitchFamily="34" charset="0"/>
            </a:rPr>
            <a:t>The programme tackles key obstacles in referral pathways to improve healthcare efficiency and outcomes.</a:t>
          </a:r>
        </a:p>
      </dgm:t>
    </dgm:pt>
    <dgm:pt modelId="{32C76DE5-791A-4C46-AF96-6B3C0D9419B5}" type="parTrans" cxnId="{615AA4E4-0538-44DE-B7DB-AB34DFC1BB09}">
      <dgm:prSet/>
      <dgm:spPr/>
      <dgm:t>
        <a:bodyPr/>
        <a:lstStyle/>
        <a:p>
          <a:endParaRPr lang="en-US">
            <a:latin typeface="Arial" panose="020B0604020202020204" pitchFamily="34" charset="0"/>
            <a:cs typeface="Arial" panose="020B0604020202020204" pitchFamily="34" charset="0"/>
          </a:endParaRPr>
        </a:p>
      </dgm:t>
    </dgm:pt>
    <dgm:pt modelId="{785886CC-6F97-44C6-BFF7-6055C4235999}" type="sibTrans" cxnId="{615AA4E4-0538-44DE-B7DB-AB34DFC1BB09}">
      <dgm:prSet/>
      <dgm:spPr/>
      <dgm:t>
        <a:bodyPr/>
        <a:lstStyle/>
        <a:p>
          <a:endParaRPr lang="en-US">
            <a:latin typeface="Arial" panose="020B0604020202020204" pitchFamily="34" charset="0"/>
            <a:cs typeface="Arial" panose="020B0604020202020204" pitchFamily="34" charset="0"/>
          </a:endParaRPr>
        </a:p>
      </dgm:t>
    </dgm:pt>
    <dgm:pt modelId="{523A9A9D-9CC8-48D9-AA89-D036A2219CA6}">
      <dgm:prSet/>
      <dgm:spPr/>
      <dgm:t>
        <a:bodyPr/>
        <a:lstStyle/>
        <a:p>
          <a:pPr>
            <a:lnSpc>
              <a:spcPct val="100000"/>
            </a:lnSpc>
            <a:defRPr b="1"/>
          </a:pPr>
          <a:r>
            <a:rPr lang="en-US">
              <a:latin typeface="Arial" panose="020B0604020202020204" pitchFamily="34" charset="0"/>
              <a:cs typeface="Arial" panose="020B0604020202020204" pitchFamily="34" charset="0"/>
            </a:rPr>
            <a:t>Benefits Across Healthcare</a:t>
          </a:r>
        </a:p>
      </dgm:t>
    </dgm:pt>
    <dgm:pt modelId="{073793A2-F2F2-40F2-BB52-ECCDE43A469E}" type="parTrans" cxnId="{1A72B2E0-9EDF-4CCE-9E7D-179A5BBF20A4}">
      <dgm:prSet/>
      <dgm:spPr/>
      <dgm:t>
        <a:bodyPr/>
        <a:lstStyle/>
        <a:p>
          <a:endParaRPr lang="en-US">
            <a:latin typeface="Arial" panose="020B0604020202020204" pitchFamily="34" charset="0"/>
            <a:cs typeface="Arial" panose="020B0604020202020204" pitchFamily="34" charset="0"/>
          </a:endParaRPr>
        </a:p>
      </dgm:t>
    </dgm:pt>
    <dgm:pt modelId="{6EE503BD-6603-4EEA-85B1-3287BE8F173F}" type="sibTrans" cxnId="{1A72B2E0-9EDF-4CCE-9E7D-179A5BBF20A4}">
      <dgm:prSet/>
      <dgm:spPr/>
      <dgm:t>
        <a:bodyPr/>
        <a:lstStyle/>
        <a:p>
          <a:pPr>
            <a:lnSpc>
              <a:spcPct val="100000"/>
            </a:lnSpc>
            <a:defRPr b="1"/>
          </a:pPr>
          <a:endParaRPr lang="en-US">
            <a:latin typeface="Arial" panose="020B0604020202020204" pitchFamily="34" charset="0"/>
            <a:cs typeface="Arial" panose="020B0604020202020204" pitchFamily="34" charset="0"/>
          </a:endParaRPr>
        </a:p>
      </dgm:t>
    </dgm:pt>
    <dgm:pt modelId="{77521CFE-8FDD-4BC5-ADED-DFC000CF52C0}">
      <dgm:prSet/>
      <dgm:spPr/>
      <dgm:t>
        <a:bodyPr/>
        <a:lstStyle/>
        <a:p>
          <a:pPr>
            <a:lnSpc>
              <a:spcPct val="100000"/>
            </a:lnSpc>
          </a:pPr>
          <a:r>
            <a:rPr lang="en-US">
              <a:latin typeface="Arial" panose="020B0604020202020204" pitchFamily="34" charset="0"/>
              <a:cs typeface="Arial" panose="020B0604020202020204" pitchFamily="34" charset="0"/>
            </a:rPr>
            <a:t>Patients, general practices, secondary care, and the health system all gain significant advantages from the programme.</a:t>
          </a:r>
        </a:p>
      </dgm:t>
    </dgm:pt>
    <dgm:pt modelId="{B8562E93-C96F-42EE-91D0-F4BC36EEC33E}" type="parTrans" cxnId="{05821528-1163-45D8-9A10-CB4B9C247B25}">
      <dgm:prSet/>
      <dgm:spPr/>
      <dgm:t>
        <a:bodyPr/>
        <a:lstStyle/>
        <a:p>
          <a:endParaRPr lang="en-US">
            <a:latin typeface="Arial" panose="020B0604020202020204" pitchFamily="34" charset="0"/>
            <a:cs typeface="Arial" panose="020B0604020202020204" pitchFamily="34" charset="0"/>
          </a:endParaRPr>
        </a:p>
      </dgm:t>
    </dgm:pt>
    <dgm:pt modelId="{D12FA3FF-1DC6-4945-9690-2B11C3A7F3FD}" type="sibTrans" cxnId="{05821528-1163-45D8-9A10-CB4B9C247B25}">
      <dgm:prSet/>
      <dgm:spPr/>
      <dgm:t>
        <a:bodyPr/>
        <a:lstStyle/>
        <a:p>
          <a:endParaRPr lang="en-US">
            <a:latin typeface="Arial" panose="020B0604020202020204" pitchFamily="34" charset="0"/>
            <a:cs typeface="Arial" panose="020B0604020202020204" pitchFamily="34" charset="0"/>
          </a:endParaRPr>
        </a:p>
      </dgm:t>
    </dgm:pt>
    <dgm:pt modelId="{7C7ED119-1524-4F09-89C4-498934616F8C}">
      <dgm:prSet/>
      <dgm:spPr/>
      <dgm:t>
        <a:bodyPr/>
        <a:lstStyle/>
        <a:p>
          <a:pPr>
            <a:lnSpc>
              <a:spcPct val="100000"/>
            </a:lnSpc>
            <a:defRPr b="1"/>
          </a:pPr>
          <a:r>
            <a:rPr lang="en-US">
              <a:latin typeface="Arial" panose="020B0604020202020204" pitchFamily="34" charset="0"/>
              <a:cs typeface="Arial" panose="020B0604020202020204" pitchFamily="34" charset="0"/>
            </a:rPr>
            <a:t>Collaborative Stakeholder Engagement</a:t>
          </a:r>
        </a:p>
      </dgm:t>
    </dgm:pt>
    <dgm:pt modelId="{292FCA4F-B9AF-4155-A656-50E11E90F3E1}" type="parTrans" cxnId="{E953C004-E811-4AE2-ABBA-8AC0ED8B0D56}">
      <dgm:prSet/>
      <dgm:spPr/>
      <dgm:t>
        <a:bodyPr/>
        <a:lstStyle/>
        <a:p>
          <a:endParaRPr lang="en-US">
            <a:latin typeface="Arial" panose="020B0604020202020204" pitchFamily="34" charset="0"/>
            <a:cs typeface="Arial" panose="020B0604020202020204" pitchFamily="34" charset="0"/>
          </a:endParaRPr>
        </a:p>
      </dgm:t>
    </dgm:pt>
    <dgm:pt modelId="{E35D8998-4E6D-40F0-86F8-6B03441A1504}" type="sibTrans" cxnId="{E953C004-E811-4AE2-ABBA-8AC0ED8B0D56}">
      <dgm:prSet/>
      <dgm:spPr/>
      <dgm:t>
        <a:bodyPr/>
        <a:lstStyle/>
        <a:p>
          <a:pPr>
            <a:lnSpc>
              <a:spcPct val="100000"/>
            </a:lnSpc>
            <a:defRPr b="1"/>
          </a:pPr>
          <a:endParaRPr lang="en-US">
            <a:latin typeface="Arial" panose="020B0604020202020204" pitchFamily="34" charset="0"/>
            <a:cs typeface="Arial" panose="020B0604020202020204" pitchFamily="34" charset="0"/>
          </a:endParaRPr>
        </a:p>
      </dgm:t>
    </dgm:pt>
    <dgm:pt modelId="{8B5556CB-2009-4CBC-B757-80198E00A0C2}">
      <dgm:prSet/>
      <dgm:spPr/>
      <dgm:t>
        <a:bodyPr/>
        <a:lstStyle/>
        <a:p>
          <a:pPr>
            <a:lnSpc>
              <a:spcPct val="100000"/>
            </a:lnSpc>
          </a:pPr>
          <a:r>
            <a:rPr lang="en-US" dirty="0">
              <a:latin typeface="Arial" panose="020B0604020202020204" pitchFamily="34" charset="0"/>
              <a:cs typeface="Arial" panose="020B0604020202020204" pitchFamily="34" charset="0"/>
            </a:rPr>
            <a:t>Success is driven by cooperation among stakeholders working together in the referral optimisation process.</a:t>
          </a:r>
        </a:p>
      </dgm:t>
    </dgm:pt>
    <dgm:pt modelId="{15773DE9-6E72-4D8E-9546-9072A56AF24E}" type="parTrans" cxnId="{37045DF8-F1C8-4DE1-A9C3-7A5B16DA02BE}">
      <dgm:prSet/>
      <dgm:spPr/>
      <dgm:t>
        <a:bodyPr/>
        <a:lstStyle/>
        <a:p>
          <a:endParaRPr lang="en-US">
            <a:latin typeface="Arial" panose="020B0604020202020204" pitchFamily="34" charset="0"/>
            <a:cs typeface="Arial" panose="020B0604020202020204" pitchFamily="34" charset="0"/>
          </a:endParaRPr>
        </a:p>
      </dgm:t>
    </dgm:pt>
    <dgm:pt modelId="{D025C005-DFEC-43C4-8EEC-C62D93BD91C5}" type="sibTrans" cxnId="{37045DF8-F1C8-4DE1-A9C3-7A5B16DA02BE}">
      <dgm:prSet/>
      <dgm:spPr/>
      <dgm:t>
        <a:bodyPr/>
        <a:lstStyle/>
        <a:p>
          <a:endParaRPr lang="en-US">
            <a:latin typeface="Arial" panose="020B0604020202020204" pitchFamily="34" charset="0"/>
            <a:cs typeface="Arial" panose="020B0604020202020204" pitchFamily="34" charset="0"/>
          </a:endParaRPr>
        </a:p>
      </dgm:t>
    </dgm:pt>
    <dgm:pt modelId="{B04BA1D2-16CB-4275-814B-5DA1588B1E42}">
      <dgm:prSet/>
      <dgm:spPr/>
      <dgm:t>
        <a:bodyPr/>
        <a:lstStyle/>
        <a:p>
          <a:pPr>
            <a:lnSpc>
              <a:spcPct val="100000"/>
            </a:lnSpc>
            <a:defRPr b="1"/>
          </a:pPr>
          <a:r>
            <a:rPr lang="en-US">
              <a:latin typeface="Arial" panose="020B0604020202020204" pitchFamily="34" charset="0"/>
              <a:cs typeface="Arial" panose="020B0604020202020204" pitchFamily="34" charset="0"/>
            </a:rPr>
            <a:t>Innovative Technology Use</a:t>
          </a:r>
        </a:p>
      </dgm:t>
    </dgm:pt>
    <dgm:pt modelId="{AA12767F-B1FB-4E19-89F5-0FB51B3FE670}" type="parTrans" cxnId="{26DADCE4-9CA3-4602-A430-33987863CD40}">
      <dgm:prSet/>
      <dgm:spPr/>
      <dgm:t>
        <a:bodyPr/>
        <a:lstStyle/>
        <a:p>
          <a:endParaRPr lang="en-US">
            <a:latin typeface="Arial" panose="020B0604020202020204" pitchFamily="34" charset="0"/>
            <a:cs typeface="Arial" panose="020B0604020202020204" pitchFamily="34" charset="0"/>
          </a:endParaRPr>
        </a:p>
      </dgm:t>
    </dgm:pt>
    <dgm:pt modelId="{11214E04-9E47-483E-AF9D-D3BAAEBF0894}" type="sibTrans" cxnId="{26DADCE4-9CA3-4602-A430-33987863CD40}">
      <dgm:prSet/>
      <dgm:spPr/>
      <dgm:t>
        <a:bodyPr/>
        <a:lstStyle/>
        <a:p>
          <a:endParaRPr lang="en-US">
            <a:latin typeface="Arial" panose="020B0604020202020204" pitchFamily="34" charset="0"/>
            <a:cs typeface="Arial" panose="020B0604020202020204" pitchFamily="34" charset="0"/>
          </a:endParaRPr>
        </a:p>
      </dgm:t>
    </dgm:pt>
    <dgm:pt modelId="{307636A2-909F-4A45-A719-738A7EA8E12F}">
      <dgm:prSet/>
      <dgm:spPr/>
      <dgm:t>
        <a:bodyPr/>
        <a:lstStyle/>
        <a:p>
          <a:pPr>
            <a:lnSpc>
              <a:spcPct val="100000"/>
            </a:lnSpc>
          </a:pPr>
          <a:r>
            <a:rPr lang="en-US">
              <a:latin typeface="Arial" panose="020B0604020202020204" pitchFamily="34" charset="0"/>
              <a:cs typeface="Arial" panose="020B0604020202020204" pitchFamily="34" charset="0"/>
            </a:rPr>
            <a:t>The programme integrates advanced technology to streamline and enhance referral systems effectively.</a:t>
          </a:r>
        </a:p>
      </dgm:t>
    </dgm:pt>
    <dgm:pt modelId="{49C35B3B-F56D-475C-BA54-869472551DDB}" type="parTrans" cxnId="{6FD202B1-E88F-465A-8A33-65731103F321}">
      <dgm:prSet/>
      <dgm:spPr/>
      <dgm:t>
        <a:bodyPr/>
        <a:lstStyle/>
        <a:p>
          <a:endParaRPr lang="en-US">
            <a:latin typeface="Arial" panose="020B0604020202020204" pitchFamily="34" charset="0"/>
            <a:cs typeface="Arial" panose="020B0604020202020204" pitchFamily="34" charset="0"/>
          </a:endParaRPr>
        </a:p>
      </dgm:t>
    </dgm:pt>
    <dgm:pt modelId="{D9AB7985-B287-41F1-8FE5-2C79F76901E7}" type="sibTrans" cxnId="{6FD202B1-E88F-465A-8A33-65731103F321}">
      <dgm:prSet/>
      <dgm:spPr/>
      <dgm:t>
        <a:bodyPr/>
        <a:lstStyle/>
        <a:p>
          <a:endParaRPr lang="en-US">
            <a:latin typeface="Arial" panose="020B0604020202020204" pitchFamily="34" charset="0"/>
            <a:cs typeface="Arial" panose="020B0604020202020204" pitchFamily="34" charset="0"/>
          </a:endParaRPr>
        </a:p>
      </dgm:t>
    </dgm:pt>
    <dgm:pt modelId="{66C19B15-5BDC-48E0-8263-68E68F6FF847}" type="pres">
      <dgm:prSet presAssocID="{56C55111-EAA0-4808-842E-3CEACC093DD3}" presName="Name0" presStyleCnt="0">
        <dgm:presLayoutVars>
          <dgm:dir/>
          <dgm:resizeHandles val="exact"/>
        </dgm:presLayoutVars>
      </dgm:prSet>
      <dgm:spPr/>
    </dgm:pt>
    <dgm:pt modelId="{D4DB0BA0-4D77-407F-B6CD-89E6EACB3FB0}" type="pres">
      <dgm:prSet presAssocID="{A3200283-D9B5-4C71-AEF7-A3BCC54B227F}" presName="compNode" presStyleCnt="0"/>
      <dgm:spPr/>
    </dgm:pt>
    <dgm:pt modelId="{6DB2BC3A-911E-4F7B-9322-02B4B7B1D717}" type="pres">
      <dgm:prSet presAssocID="{A3200283-D9B5-4C71-AEF7-A3BCC54B227F}" presName="pictRect" presStyleLbl="revTx" presStyleIdx="0" presStyleCnt="8">
        <dgm:presLayoutVars>
          <dgm:chMax val="0"/>
          <dgm:bulletEnabled/>
        </dgm:presLayoutVars>
      </dgm:prSet>
      <dgm:spPr/>
    </dgm:pt>
    <dgm:pt modelId="{CA18495A-BA32-4153-A1AD-82F335578373}" type="pres">
      <dgm:prSet presAssocID="{A3200283-D9B5-4C71-AEF7-A3BCC54B227F}" presName="textRect" presStyleLbl="revTx" presStyleIdx="1" presStyleCnt="8">
        <dgm:presLayoutVars>
          <dgm:bulletEnabled/>
        </dgm:presLayoutVars>
      </dgm:prSet>
      <dgm:spPr/>
    </dgm:pt>
    <dgm:pt modelId="{FE0F1AE6-5348-403B-A67A-137D72337D26}" type="pres">
      <dgm:prSet presAssocID="{CA233E34-8AD2-4A49-9BC5-7779B88AF28E}" presName="sibTrans" presStyleLbl="sibTrans2D1" presStyleIdx="0" presStyleCnt="0"/>
      <dgm:spPr/>
    </dgm:pt>
    <dgm:pt modelId="{81A98E74-4760-468B-B9F5-368DC49A3CCD}" type="pres">
      <dgm:prSet presAssocID="{523A9A9D-9CC8-48D9-AA89-D036A2219CA6}" presName="compNode" presStyleCnt="0"/>
      <dgm:spPr/>
    </dgm:pt>
    <dgm:pt modelId="{1D7C2F51-294D-443F-A5BF-648D437DBBF5}" type="pres">
      <dgm:prSet presAssocID="{523A9A9D-9CC8-48D9-AA89-D036A2219CA6}" presName="pictRect" presStyleLbl="revTx" presStyleIdx="2" presStyleCnt="8">
        <dgm:presLayoutVars>
          <dgm:chMax val="0"/>
          <dgm:bulletEnabled/>
        </dgm:presLayoutVars>
      </dgm:prSet>
      <dgm:spPr/>
    </dgm:pt>
    <dgm:pt modelId="{403B6310-FDFB-4717-96FA-FD09CAAC208D}" type="pres">
      <dgm:prSet presAssocID="{523A9A9D-9CC8-48D9-AA89-D036A2219CA6}" presName="textRect" presStyleLbl="revTx" presStyleIdx="3" presStyleCnt="8">
        <dgm:presLayoutVars>
          <dgm:bulletEnabled/>
        </dgm:presLayoutVars>
      </dgm:prSet>
      <dgm:spPr/>
    </dgm:pt>
    <dgm:pt modelId="{EF2D4D6D-B384-43F9-9F33-EF736A5B1375}" type="pres">
      <dgm:prSet presAssocID="{6EE503BD-6603-4EEA-85B1-3287BE8F173F}" presName="sibTrans" presStyleLbl="sibTrans2D1" presStyleIdx="0" presStyleCnt="0"/>
      <dgm:spPr/>
    </dgm:pt>
    <dgm:pt modelId="{B96AF6E8-043A-4336-BCAB-531CBE05649B}" type="pres">
      <dgm:prSet presAssocID="{7C7ED119-1524-4F09-89C4-498934616F8C}" presName="compNode" presStyleCnt="0"/>
      <dgm:spPr/>
    </dgm:pt>
    <dgm:pt modelId="{E06BC53E-A3CA-4606-8B9B-78E054D37E6F}" type="pres">
      <dgm:prSet presAssocID="{7C7ED119-1524-4F09-89C4-498934616F8C}" presName="pictRect" presStyleLbl="revTx" presStyleIdx="4" presStyleCnt="8">
        <dgm:presLayoutVars>
          <dgm:chMax val="0"/>
          <dgm:bulletEnabled/>
        </dgm:presLayoutVars>
      </dgm:prSet>
      <dgm:spPr/>
    </dgm:pt>
    <dgm:pt modelId="{BDCF96D4-8BBC-4CFA-939A-8DB0FF18046F}" type="pres">
      <dgm:prSet presAssocID="{7C7ED119-1524-4F09-89C4-498934616F8C}" presName="textRect" presStyleLbl="revTx" presStyleIdx="5" presStyleCnt="8">
        <dgm:presLayoutVars>
          <dgm:bulletEnabled/>
        </dgm:presLayoutVars>
      </dgm:prSet>
      <dgm:spPr/>
    </dgm:pt>
    <dgm:pt modelId="{5659756E-151D-45FC-B71E-E0E9DC29ED36}" type="pres">
      <dgm:prSet presAssocID="{E35D8998-4E6D-40F0-86F8-6B03441A1504}" presName="sibTrans" presStyleLbl="sibTrans2D1" presStyleIdx="0" presStyleCnt="0"/>
      <dgm:spPr/>
    </dgm:pt>
    <dgm:pt modelId="{D01BBA01-8DDB-4770-864F-4808AEDD5A4A}" type="pres">
      <dgm:prSet presAssocID="{B04BA1D2-16CB-4275-814B-5DA1588B1E42}" presName="compNode" presStyleCnt="0"/>
      <dgm:spPr/>
    </dgm:pt>
    <dgm:pt modelId="{A1C1167B-3BFC-4CCB-AC2C-F4CC3A80D8CF}" type="pres">
      <dgm:prSet presAssocID="{B04BA1D2-16CB-4275-814B-5DA1588B1E42}" presName="pictRect" presStyleLbl="revTx" presStyleIdx="6" presStyleCnt="8">
        <dgm:presLayoutVars>
          <dgm:chMax val="0"/>
          <dgm:bulletEnabled/>
        </dgm:presLayoutVars>
      </dgm:prSet>
      <dgm:spPr/>
    </dgm:pt>
    <dgm:pt modelId="{B3FBD1BE-5B3F-4972-B3AC-BED6396C04E4}" type="pres">
      <dgm:prSet presAssocID="{B04BA1D2-16CB-4275-814B-5DA1588B1E42}" presName="textRect" presStyleLbl="revTx" presStyleIdx="7" presStyleCnt="8">
        <dgm:presLayoutVars>
          <dgm:bulletEnabled/>
        </dgm:presLayoutVars>
      </dgm:prSet>
      <dgm:spPr/>
    </dgm:pt>
  </dgm:ptLst>
  <dgm:cxnLst>
    <dgm:cxn modelId="{E953C004-E811-4AE2-ABBA-8AC0ED8B0D56}" srcId="{56C55111-EAA0-4808-842E-3CEACC093DD3}" destId="{7C7ED119-1524-4F09-89C4-498934616F8C}" srcOrd="2" destOrd="0" parTransId="{292FCA4F-B9AF-4155-A656-50E11E90F3E1}" sibTransId="{E35D8998-4E6D-40F0-86F8-6B03441A1504}"/>
    <dgm:cxn modelId="{4B5F920A-52F7-4211-8B15-3650995F0E2B}" type="presOf" srcId="{E35D8998-4E6D-40F0-86F8-6B03441A1504}" destId="{5659756E-151D-45FC-B71E-E0E9DC29ED36}" srcOrd="0" destOrd="0" presId="urn:microsoft.com/office/officeart/2024/3/layout/hArchList1"/>
    <dgm:cxn modelId="{05821528-1163-45D8-9A10-CB4B9C247B25}" srcId="{523A9A9D-9CC8-48D9-AA89-D036A2219CA6}" destId="{77521CFE-8FDD-4BC5-ADED-DFC000CF52C0}" srcOrd="0" destOrd="0" parTransId="{B8562E93-C96F-42EE-91D0-F4BC36EEC33E}" sibTransId="{D12FA3FF-1DC6-4945-9690-2B11C3A7F3FD}"/>
    <dgm:cxn modelId="{06203E2D-A020-4664-95D2-9EB12AD6D47E}" srcId="{56C55111-EAA0-4808-842E-3CEACC093DD3}" destId="{A3200283-D9B5-4C71-AEF7-A3BCC54B227F}" srcOrd="0" destOrd="0" parTransId="{485E7C04-CD65-4EDC-899E-D88F891E06F6}" sibTransId="{CA233E34-8AD2-4A49-9BC5-7779B88AF28E}"/>
    <dgm:cxn modelId="{AE1BF437-0C4C-489C-856D-4565C25545E4}" type="presOf" srcId="{307636A2-909F-4A45-A719-738A7EA8E12F}" destId="{B3FBD1BE-5B3F-4972-B3AC-BED6396C04E4}" srcOrd="0" destOrd="0" presId="urn:microsoft.com/office/officeart/2024/3/layout/hArchList1"/>
    <dgm:cxn modelId="{C7B2026E-271B-4E44-BBCC-6B45006009DF}" type="presOf" srcId="{7C7ED119-1524-4F09-89C4-498934616F8C}" destId="{E06BC53E-A3CA-4606-8B9B-78E054D37E6F}" srcOrd="0" destOrd="0" presId="urn:microsoft.com/office/officeart/2024/3/layout/hArchList1"/>
    <dgm:cxn modelId="{D0F1924E-02C7-4882-B216-C8348B133B76}" type="presOf" srcId="{523A9A9D-9CC8-48D9-AA89-D036A2219CA6}" destId="{1D7C2F51-294D-443F-A5BF-648D437DBBF5}" srcOrd="0" destOrd="0" presId="urn:microsoft.com/office/officeart/2024/3/layout/hArchList1"/>
    <dgm:cxn modelId="{42123073-C776-4E1E-BFC7-28DD7D229EDA}" type="presOf" srcId="{C14530E0-B3FE-4155-A436-1D2D1C35EA88}" destId="{CA18495A-BA32-4153-A1AD-82F335578373}" srcOrd="0" destOrd="0" presId="urn:microsoft.com/office/officeart/2024/3/layout/hArchList1"/>
    <dgm:cxn modelId="{CD8FE577-989E-46B5-811D-86466E375205}" type="presOf" srcId="{6EE503BD-6603-4EEA-85B1-3287BE8F173F}" destId="{EF2D4D6D-B384-43F9-9F33-EF736A5B1375}" srcOrd="0" destOrd="0" presId="urn:microsoft.com/office/officeart/2024/3/layout/hArchList1"/>
    <dgm:cxn modelId="{5AFFB67F-1348-401C-9339-F71828987588}" type="presOf" srcId="{A3200283-D9B5-4C71-AEF7-A3BCC54B227F}" destId="{6DB2BC3A-911E-4F7B-9322-02B4B7B1D717}" srcOrd="0" destOrd="0" presId="urn:microsoft.com/office/officeart/2024/3/layout/hArchList1"/>
    <dgm:cxn modelId="{00A6FA98-0505-4D4D-B8FD-7C24B74B336A}" type="presOf" srcId="{B04BA1D2-16CB-4275-814B-5DA1588B1E42}" destId="{A1C1167B-3BFC-4CCB-AC2C-F4CC3A80D8CF}" srcOrd="0" destOrd="0" presId="urn:microsoft.com/office/officeart/2024/3/layout/hArchList1"/>
    <dgm:cxn modelId="{6FD202B1-E88F-465A-8A33-65731103F321}" srcId="{B04BA1D2-16CB-4275-814B-5DA1588B1E42}" destId="{307636A2-909F-4A45-A719-738A7EA8E12F}" srcOrd="0" destOrd="0" parTransId="{49C35B3B-F56D-475C-BA54-869472551DDB}" sibTransId="{D9AB7985-B287-41F1-8FE5-2C79F76901E7}"/>
    <dgm:cxn modelId="{FD957CCD-A9C0-4083-B4D8-31BCE597D3F0}" type="presOf" srcId="{CA233E34-8AD2-4A49-9BC5-7779B88AF28E}" destId="{FE0F1AE6-5348-403B-A67A-137D72337D26}" srcOrd="0" destOrd="0" presId="urn:microsoft.com/office/officeart/2024/3/layout/hArchList1"/>
    <dgm:cxn modelId="{83708FD5-7646-44B7-902D-9AAE8650D5AB}" type="presOf" srcId="{77521CFE-8FDD-4BC5-ADED-DFC000CF52C0}" destId="{403B6310-FDFB-4717-96FA-FD09CAAC208D}" srcOrd="0" destOrd="0" presId="urn:microsoft.com/office/officeart/2024/3/layout/hArchList1"/>
    <dgm:cxn modelId="{6A2195DC-C0FE-4A24-9C47-231897D6153E}" type="presOf" srcId="{8B5556CB-2009-4CBC-B757-80198E00A0C2}" destId="{BDCF96D4-8BBC-4CFA-939A-8DB0FF18046F}" srcOrd="0" destOrd="0" presId="urn:microsoft.com/office/officeart/2024/3/layout/hArchList1"/>
    <dgm:cxn modelId="{1A72B2E0-9EDF-4CCE-9E7D-179A5BBF20A4}" srcId="{56C55111-EAA0-4808-842E-3CEACC093DD3}" destId="{523A9A9D-9CC8-48D9-AA89-D036A2219CA6}" srcOrd="1" destOrd="0" parTransId="{073793A2-F2F2-40F2-BB52-ECCDE43A469E}" sibTransId="{6EE503BD-6603-4EEA-85B1-3287BE8F173F}"/>
    <dgm:cxn modelId="{615AA4E4-0538-44DE-B7DB-AB34DFC1BB09}" srcId="{A3200283-D9B5-4C71-AEF7-A3BCC54B227F}" destId="{C14530E0-B3FE-4155-A436-1D2D1C35EA88}" srcOrd="0" destOrd="0" parTransId="{32C76DE5-791A-4C46-AF96-6B3C0D9419B5}" sibTransId="{785886CC-6F97-44C6-BFF7-6055C4235999}"/>
    <dgm:cxn modelId="{26DADCE4-9CA3-4602-A430-33987863CD40}" srcId="{56C55111-EAA0-4808-842E-3CEACC093DD3}" destId="{B04BA1D2-16CB-4275-814B-5DA1588B1E42}" srcOrd="3" destOrd="0" parTransId="{AA12767F-B1FB-4E19-89F5-0FB51B3FE670}" sibTransId="{11214E04-9E47-483E-AF9D-D3BAAEBF0894}"/>
    <dgm:cxn modelId="{7D8937F3-E6D4-48F9-A6B4-46B9B45C1CF8}" type="presOf" srcId="{56C55111-EAA0-4808-842E-3CEACC093DD3}" destId="{66C19B15-5BDC-48E0-8263-68E68F6FF847}" srcOrd="0" destOrd="0" presId="urn:microsoft.com/office/officeart/2024/3/layout/hArchList1"/>
    <dgm:cxn modelId="{37045DF8-F1C8-4DE1-A9C3-7A5B16DA02BE}" srcId="{7C7ED119-1524-4F09-89C4-498934616F8C}" destId="{8B5556CB-2009-4CBC-B757-80198E00A0C2}" srcOrd="0" destOrd="0" parTransId="{15773DE9-6E72-4D8E-9546-9072A56AF24E}" sibTransId="{D025C005-DFEC-43C4-8EEC-C62D93BD91C5}"/>
    <dgm:cxn modelId="{F1067DF1-142F-4D64-9BEC-1CF5D5913CEF}" type="presParOf" srcId="{66C19B15-5BDC-48E0-8263-68E68F6FF847}" destId="{D4DB0BA0-4D77-407F-B6CD-89E6EACB3FB0}" srcOrd="0" destOrd="0" presId="urn:microsoft.com/office/officeart/2024/3/layout/hArchList1"/>
    <dgm:cxn modelId="{9E0FD6B7-9572-4C72-8B4D-2B54C0E3C1B0}" type="presParOf" srcId="{D4DB0BA0-4D77-407F-B6CD-89E6EACB3FB0}" destId="{6DB2BC3A-911E-4F7B-9322-02B4B7B1D717}" srcOrd="0" destOrd="0" presId="urn:microsoft.com/office/officeart/2024/3/layout/hArchList1"/>
    <dgm:cxn modelId="{55097F43-DDC5-4108-8174-4554420185FE}" type="presParOf" srcId="{D4DB0BA0-4D77-407F-B6CD-89E6EACB3FB0}" destId="{CA18495A-BA32-4153-A1AD-82F335578373}" srcOrd="1" destOrd="0" presId="urn:microsoft.com/office/officeart/2024/3/layout/hArchList1"/>
    <dgm:cxn modelId="{93357BB4-9164-4BBF-9AE7-10DC0A865A50}" type="presParOf" srcId="{66C19B15-5BDC-48E0-8263-68E68F6FF847}" destId="{FE0F1AE6-5348-403B-A67A-137D72337D26}" srcOrd="1" destOrd="0" presId="urn:microsoft.com/office/officeart/2024/3/layout/hArchList1"/>
    <dgm:cxn modelId="{1DEEA3C6-EFBF-4C0E-AC33-615DAFB4E0DF}" type="presParOf" srcId="{66C19B15-5BDC-48E0-8263-68E68F6FF847}" destId="{81A98E74-4760-468B-B9F5-368DC49A3CCD}" srcOrd="2" destOrd="0" presId="urn:microsoft.com/office/officeart/2024/3/layout/hArchList1"/>
    <dgm:cxn modelId="{A685C748-48BE-447C-91BF-045C8FC09274}" type="presParOf" srcId="{81A98E74-4760-468B-B9F5-368DC49A3CCD}" destId="{1D7C2F51-294D-443F-A5BF-648D437DBBF5}" srcOrd="0" destOrd="0" presId="urn:microsoft.com/office/officeart/2024/3/layout/hArchList1"/>
    <dgm:cxn modelId="{92C4E13B-41C1-4480-ADF4-09BA6871E6AE}" type="presParOf" srcId="{81A98E74-4760-468B-B9F5-368DC49A3CCD}" destId="{403B6310-FDFB-4717-96FA-FD09CAAC208D}" srcOrd="1" destOrd="0" presId="urn:microsoft.com/office/officeart/2024/3/layout/hArchList1"/>
    <dgm:cxn modelId="{C6E0C855-AAF3-4307-BCAE-EDC06BAB13A7}" type="presParOf" srcId="{66C19B15-5BDC-48E0-8263-68E68F6FF847}" destId="{EF2D4D6D-B384-43F9-9F33-EF736A5B1375}" srcOrd="3" destOrd="0" presId="urn:microsoft.com/office/officeart/2024/3/layout/hArchList1"/>
    <dgm:cxn modelId="{EE2133B4-5716-4CFA-859D-09FB33FD77E7}" type="presParOf" srcId="{66C19B15-5BDC-48E0-8263-68E68F6FF847}" destId="{B96AF6E8-043A-4336-BCAB-531CBE05649B}" srcOrd="4" destOrd="0" presId="urn:microsoft.com/office/officeart/2024/3/layout/hArchList1"/>
    <dgm:cxn modelId="{AC42ADFB-29A9-43A1-93D7-EB3A109C6BC6}" type="presParOf" srcId="{B96AF6E8-043A-4336-BCAB-531CBE05649B}" destId="{E06BC53E-A3CA-4606-8B9B-78E054D37E6F}" srcOrd="0" destOrd="0" presId="urn:microsoft.com/office/officeart/2024/3/layout/hArchList1"/>
    <dgm:cxn modelId="{D27A0021-A9A3-4FF8-AB53-2EA5870D7649}" type="presParOf" srcId="{B96AF6E8-043A-4336-BCAB-531CBE05649B}" destId="{BDCF96D4-8BBC-4CFA-939A-8DB0FF18046F}" srcOrd="1" destOrd="0" presId="urn:microsoft.com/office/officeart/2024/3/layout/hArchList1"/>
    <dgm:cxn modelId="{288A827E-CA35-4A60-A7C6-86AD7A39906B}" type="presParOf" srcId="{66C19B15-5BDC-48E0-8263-68E68F6FF847}" destId="{5659756E-151D-45FC-B71E-E0E9DC29ED36}" srcOrd="5" destOrd="0" presId="urn:microsoft.com/office/officeart/2024/3/layout/hArchList1"/>
    <dgm:cxn modelId="{B4A41EFC-7730-45DA-9A25-36BC398FF010}" type="presParOf" srcId="{66C19B15-5BDC-48E0-8263-68E68F6FF847}" destId="{D01BBA01-8DDB-4770-864F-4808AEDD5A4A}" srcOrd="6" destOrd="0" presId="urn:microsoft.com/office/officeart/2024/3/layout/hArchList1"/>
    <dgm:cxn modelId="{5AA82773-E511-4D8E-AB82-10737FDC3E90}" type="presParOf" srcId="{D01BBA01-8DDB-4770-864F-4808AEDD5A4A}" destId="{A1C1167B-3BFC-4CCB-AC2C-F4CC3A80D8CF}" srcOrd="0" destOrd="0" presId="urn:microsoft.com/office/officeart/2024/3/layout/hArchList1"/>
    <dgm:cxn modelId="{9C12A0D6-761F-4C2C-A9FD-60FE457B2275}" type="presParOf" srcId="{D01BBA01-8DDB-4770-864F-4808AEDD5A4A}" destId="{B3FBD1BE-5B3F-4972-B3AC-BED6396C04E4}"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2BC3A-911E-4F7B-9322-02B4B7B1D717}">
      <dsp:nvSpPr>
        <dsp:cNvPr id="0" name=""/>
        <dsp:cNvSpPr/>
      </dsp:nvSpPr>
      <dsp:spPr>
        <a:xfrm>
          <a:off x="0" y="0"/>
          <a:ext cx="2531191" cy="835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latin typeface="Arial" panose="020B0604020202020204" pitchFamily="34" charset="0"/>
              <a:cs typeface="Arial" panose="020B0604020202020204" pitchFamily="34" charset="0"/>
            </a:rPr>
            <a:t>Addressing Referral Challenges</a:t>
          </a:r>
        </a:p>
      </dsp:txBody>
      <dsp:txXfrm>
        <a:off x="0" y="0"/>
        <a:ext cx="2531191" cy="835694"/>
      </dsp:txXfrm>
    </dsp:sp>
    <dsp:sp modelId="{CA18495A-BA32-4153-A1AD-82F335578373}">
      <dsp:nvSpPr>
        <dsp:cNvPr id="0" name=""/>
        <dsp:cNvSpPr/>
      </dsp:nvSpPr>
      <dsp:spPr>
        <a:xfrm>
          <a:off x="0" y="835694"/>
          <a:ext cx="2531191" cy="167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latin typeface="Arial" panose="020B0604020202020204" pitchFamily="34" charset="0"/>
              <a:cs typeface="Arial" panose="020B0604020202020204" pitchFamily="34" charset="0"/>
            </a:rPr>
            <a:t>The programme tackles key obstacles in referral pathways to improve healthcare efficiency and outcomes.</a:t>
          </a:r>
        </a:p>
      </dsp:txBody>
      <dsp:txXfrm>
        <a:off x="0" y="835694"/>
        <a:ext cx="2531191" cy="1676720"/>
      </dsp:txXfrm>
    </dsp:sp>
    <dsp:sp modelId="{1D7C2F51-294D-443F-A5BF-648D437DBBF5}">
      <dsp:nvSpPr>
        <dsp:cNvPr id="0" name=""/>
        <dsp:cNvSpPr/>
      </dsp:nvSpPr>
      <dsp:spPr>
        <a:xfrm>
          <a:off x="2784310" y="0"/>
          <a:ext cx="2531191" cy="835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latin typeface="Arial" panose="020B0604020202020204" pitchFamily="34" charset="0"/>
              <a:cs typeface="Arial" panose="020B0604020202020204" pitchFamily="34" charset="0"/>
            </a:rPr>
            <a:t>Benefits Across Healthcare</a:t>
          </a:r>
        </a:p>
      </dsp:txBody>
      <dsp:txXfrm>
        <a:off x="2784310" y="0"/>
        <a:ext cx="2531191" cy="835694"/>
      </dsp:txXfrm>
    </dsp:sp>
    <dsp:sp modelId="{403B6310-FDFB-4717-96FA-FD09CAAC208D}">
      <dsp:nvSpPr>
        <dsp:cNvPr id="0" name=""/>
        <dsp:cNvSpPr/>
      </dsp:nvSpPr>
      <dsp:spPr>
        <a:xfrm>
          <a:off x="2784310" y="835694"/>
          <a:ext cx="2531191" cy="167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latin typeface="Arial" panose="020B0604020202020204" pitchFamily="34" charset="0"/>
              <a:cs typeface="Arial" panose="020B0604020202020204" pitchFamily="34" charset="0"/>
            </a:rPr>
            <a:t>Patients, general practices, secondary care, and the health system all gain significant advantages from the programme.</a:t>
          </a:r>
        </a:p>
      </dsp:txBody>
      <dsp:txXfrm>
        <a:off x="2784310" y="835694"/>
        <a:ext cx="2531191" cy="1676720"/>
      </dsp:txXfrm>
    </dsp:sp>
    <dsp:sp modelId="{E06BC53E-A3CA-4606-8B9B-78E054D37E6F}">
      <dsp:nvSpPr>
        <dsp:cNvPr id="0" name=""/>
        <dsp:cNvSpPr/>
      </dsp:nvSpPr>
      <dsp:spPr>
        <a:xfrm>
          <a:off x="5568620" y="0"/>
          <a:ext cx="2531191" cy="835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latin typeface="Arial" panose="020B0604020202020204" pitchFamily="34" charset="0"/>
              <a:cs typeface="Arial" panose="020B0604020202020204" pitchFamily="34" charset="0"/>
            </a:rPr>
            <a:t>Collaborative Stakeholder Engagement</a:t>
          </a:r>
        </a:p>
      </dsp:txBody>
      <dsp:txXfrm>
        <a:off x="5568620" y="0"/>
        <a:ext cx="2531191" cy="835694"/>
      </dsp:txXfrm>
    </dsp:sp>
    <dsp:sp modelId="{BDCF96D4-8BBC-4CFA-939A-8DB0FF18046F}">
      <dsp:nvSpPr>
        <dsp:cNvPr id="0" name=""/>
        <dsp:cNvSpPr/>
      </dsp:nvSpPr>
      <dsp:spPr>
        <a:xfrm>
          <a:off x="5568620" y="835694"/>
          <a:ext cx="2531191" cy="167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Success is driven by cooperation among stakeholders working together in the referral optimisation process.</a:t>
          </a:r>
        </a:p>
      </dsp:txBody>
      <dsp:txXfrm>
        <a:off x="5568620" y="835694"/>
        <a:ext cx="2531191" cy="1676720"/>
      </dsp:txXfrm>
    </dsp:sp>
    <dsp:sp modelId="{A1C1167B-3BFC-4CCB-AC2C-F4CC3A80D8CF}">
      <dsp:nvSpPr>
        <dsp:cNvPr id="0" name=""/>
        <dsp:cNvSpPr/>
      </dsp:nvSpPr>
      <dsp:spPr>
        <a:xfrm>
          <a:off x="8352931" y="0"/>
          <a:ext cx="2531191" cy="835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latin typeface="Arial" panose="020B0604020202020204" pitchFamily="34" charset="0"/>
              <a:cs typeface="Arial" panose="020B0604020202020204" pitchFamily="34" charset="0"/>
            </a:rPr>
            <a:t>Innovative Technology Use</a:t>
          </a:r>
        </a:p>
      </dsp:txBody>
      <dsp:txXfrm>
        <a:off x="8352931" y="0"/>
        <a:ext cx="2531191" cy="835694"/>
      </dsp:txXfrm>
    </dsp:sp>
    <dsp:sp modelId="{B3FBD1BE-5B3F-4972-B3AC-BED6396C04E4}">
      <dsp:nvSpPr>
        <dsp:cNvPr id="0" name=""/>
        <dsp:cNvSpPr/>
      </dsp:nvSpPr>
      <dsp:spPr>
        <a:xfrm>
          <a:off x="8352931" y="835694"/>
          <a:ext cx="2531191" cy="167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latin typeface="Arial" panose="020B0604020202020204" pitchFamily="34" charset="0"/>
              <a:cs typeface="Arial" panose="020B0604020202020204" pitchFamily="34" charset="0"/>
            </a:rPr>
            <a:t>The programme integrates advanced technology to streamline and enhance referral systems effectively.</a:t>
          </a:r>
        </a:p>
      </dsp:txBody>
      <dsp:txXfrm>
        <a:off x="8352931" y="835694"/>
        <a:ext cx="2531191" cy="1676720"/>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73884-1517-4EF2-A010-5E259F1D9812}" type="datetimeFigureOut">
              <a:rPr lang="en-GB" smtClean="0"/>
              <a:t>02/06/2026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FCF4A-F875-4058-8217-710221644180}" type="slidenum">
              <a:rPr lang="en-GB" smtClean="0"/>
              <a:t>‹#›</a:t>
            </a:fld>
            <a:endParaRPr lang="en-GB"/>
          </a:p>
        </p:txBody>
      </p:sp>
    </p:spTree>
    <p:extLst>
      <p:ext uri="{BB962C8B-B14F-4D97-AF65-F5344CB8AC3E}">
        <p14:creationId xmlns:p14="http://schemas.microsoft.com/office/powerpoint/2010/main" val="1568986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62EF49-918E-4354-A581-05C0342923DB}" type="slidenum">
              <a:rPr lang="en-GB" smtClean="0"/>
              <a:t>1</a:t>
            </a:fld>
            <a:endParaRPr lang="en-GB"/>
          </a:p>
        </p:txBody>
      </p:sp>
    </p:spTree>
    <p:extLst>
      <p:ext uri="{BB962C8B-B14F-4D97-AF65-F5344CB8AC3E}">
        <p14:creationId xmlns:p14="http://schemas.microsoft.com/office/powerpoint/2010/main" val="279332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A362EF49-918E-4354-A581-05C0342923DB}" type="slidenum">
              <a:rPr lang="en-GB" smtClean="0"/>
              <a:t>11</a:t>
            </a:fld>
            <a:endParaRPr lang="en-GB"/>
          </a:p>
        </p:txBody>
      </p:sp>
    </p:spTree>
    <p:extLst>
      <p:ext uri="{BB962C8B-B14F-4D97-AF65-F5344CB8AC3E}">
        <p14:creationId xmlns:p14="http://schemas.microsoft.com/office/powerpoint/2010/main" val="13928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56B76-978E-1A4C-D3F3-4D4592765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6BBEE-AC08-7DB0-AD15-9E4A1838DDD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1162D52-CB57-91E7-B46F-67F9E527C573}"/>
              </a:ext>
            </a:extLst>
          </p:cNvPr>
          <p:cNvSpPr>
            <a:spLocks noGrp="1"/>
          </p:cNvSpPr>
          <p:nvPr>
            <p:ph type="body" idx="1"/>
          </p:nvPr>
        </p:nvSpPr>
        <p:spPr/>
        <p:txBody>
          <a:bodyPr/>
          <a:lstStyle/>
          <a:p>
            <a:r>
              <a:rPr lang="en-GB"/>
              <a:t>
---</a:t>
            </a:r>
          </a:p>
        </p:txBody>
      </p:sp>
      <p:sp>
        <p:nvSpPr>
          <p:cNvPr id="4" name="Slide Number Placeholder 3">
            <a:extLst>
              <a:ext uri="{FF2B5EF4-FFF2-40B4-BE49-F238E27FC236}">
                <a16:creationId xmlns:a16="http://schemas.microsoft.com/office/drawing/2014/main" id="{B76C81C9-6466-8E7C-22AE-4FE96E08F693}"/>
              </a:ext>
            </a:extLst>
          </p:cNvPr>
          <p:cNvSpPr>
            <a:spLocks noGrp="1"/>
          </p:cNvSpPr>
          <p:nvPr>
            <p:ph type="sldNum" sz="quarter" idx="5"/>
          </p:nvPr>
        </p:nvSpPr>
        <p:spPr/>
        <p:txBody>
          <a:bodyPr/>
          <a:lstStyle/>
          <a:p>
            <a:fld id="{A362EF49-918E-4354-A581-05C0342923DB}" type="slidenum">
              <a:rPr lang="en-GB" smtClean="0"/>
              <a:t>12</a:t>
            </a:fld>
            <a:endParaRPr lang="en-GB"/>
          </a:p>
        </p:txBody>
      </p:sp>
    </p:spTree>
    <p:extLst>
      <p:ext uri="{BB962C8B-B14F-4D97-AF65-F5344CB8AC3E}">
        <p14:creationId xmlns:p14="http://schemas.microsoft.com/office/powerpoint/2010/main" val="1167781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62EF49-918E-4354-A581-05C0342923DB}" type="slidenum">
              <a:rPr lang="en-GB" smtClean="0"/>
              <a:t>13</a:t>
            </a:fld>
            <a:endParaRPr lang="en-GB"/>
          </a:p>
        </p:txBody>
      </p:sp>
    </p:spTree>
    <p:extLst>
      <p:ext uri="{BB962C8B-B14F-4D97-AF65-F5344CB8AC3E}">
        <p14:creationId xmlns:p14="http://schemas.microsoft.com/office/powerpoint/2010/main" val="2107000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62EF49-918E-4354-A581-05C0342923DB}" type="slidenum">
              <a:rPr lang="en-GB" smtClean="0"/>
              <a:t>14</a:t>
            </a:fld>
            <a:endParaRPr lang="en-GB"/>
          </a:p>
        </p:txBody>
      </p:sp>
    </p:spTree>
    <p:extLst>
      <p:ext uri="{BB962C8B-B14F-4D97-AF65-F5344CB8AC3E}">
        <p14:creationId xmlns:p14="http://schemas.microsoft.com/office/powerpoint/2010/main" val="476586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A362EF49-918E-4354-A581-05C0342923DB}" type="slidenum">
              <a:rPr lang="en-GB" smtClean="0"/>
              <a:t>15</a:t>
            </a:fld>
            <a:endParaRPr lang="en-GB"/>
          </a:p>
        </p:txBody>
      </p:sp>
    </p:spTree>
    <p:extLst>
      <p:ext uri="{BB962C8B-B14F-4D97-AF65-F5344CB8AC3E}">
        <p14:creationId xmlns:p14="http://schemas.microsoft.com/office/powerpoint/2010/main" val="660487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A362EF49-918E-4354-A581-05C0342923DB}" type="slidenum">
              <a:rPr lang="en-GB" smtClean="0"/>
              <a:t>16</a:t>
            </a:fld>
            <a:endParaRPr lang="en-GB"/>
          </a:p>
        </p:txBody>
      </p:sp>
    </p:spTree>
    <p:extLst>
      <p:ext uri="{BB962C8B-B14F-4D97-AF65-F5344CB8AC3E}">
        <p14:creationId xmlns:p14="http://schemas.microsoft.com/office/powerpoint/2010/main" val="1026355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62EF49-918E-4354-A581-05C0342923DB}" type="slidenum">
              <a:rPr lang="en-GB" smtClean="0"/>
              <a:t>17</a:t>
            </a:fld>
            <a:endParaRPr lang="en-GB"/>
          </a:p>
        </p:txBody>
      </p:sp>
    </p:spTree>
    <p:extLst>
      <p:ext uri="{BB962C8B-B14F-4D97-AF65-F5344CB8AC3E}">
        <p14:creationId xmlns:p14="http://schemas.microsoft.com/office/powerpoint/2010/main" val="1140459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62EF49-918E-4354-A581-05C0342923DB}" type="slidenum">
              <a:rPr lang="en-GB" smtClean="0"/>
              <a:t>18</a:t>
            </a:fld>
            <a:endParaRPr lang="en-GB"/>
          </a:p>
        </p:txBody>
      </p:sp>
    </p:spTree>
    <p:extLst>
      <p:ext uri="{BB962C8B-B14F-4D97-AF65-F5344CB8AC3E}">
        <p14:creationId xmlns:p14="http://schemas.microsoft.com/office/powerpoint/2010/main" val="3408773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3999D-A134-0C01-3C00-292000C66C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58A9A-EBAF-E355-3DBB-80CF624DEFB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86D73AC-267A-1317-B699-E1E7771A180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03A1D5B-AF4A-38C1-BA52-F1FC55FDEE82}"/>
              </a:ext>
            </a:extLst>
          </p:cNvPr>
          <p:cNvSpPr>
            <a:spLocks noGrp="1"/>
          </p:cNvSpPr>
          <p:nvPr>
            <p:ph type="sldNum" sz="quarter" idx="5"/>
          </p:nvPr>
        </p:nvSpPr>
        <p:spPr/>
        <p:txBody>
          <a:bodyPr/>
          <a:lstStyle/>
          <a:p>
            <a:fld id="{A362EF49-918E-4354-A581-05C0342923DB}" type="slidenum">
              <a:rPr lang="en-GB" smtClean="0"/>
              <a:t>19</a:t>
            </a:fld>
            <a:endParaRPr lang="en-GB"/>
          </a:p>
        </p:txBody>
      </p:sp>
    </p:spTree>
    <p:extLst>
      <p:ext uri="{BB962C8B-B14F-4D97-AF65-F5344CB8AC3E}">
        <p14:creationId xmlns:p14="http://schemas.microsoft.com/office/powerpoint/2010/main" val="2489379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62EF49-918E-4354-A581-05C0342923DB}" type="slidenum">
              <a:rPr lang="en-GB" smtClean="0"/>
              <a:t>20</a:t>
            </a:fld>
            <a:endParaRPr lang="en-GB"/>
          </a:p>
        </p:txBody>
      </p:sp>
    </p:spTree>
    <p:extLst>
      <p:ext uri="{BB962C8B-B14F-4D97-AF65-F5344CB8AC3E}">
        <p14:creationId xmlns:p14="http://schemas.microsoft.com/office/powerpoint/2010/main" val="250512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62EF49-918E-4354-A581-05C0342923DB}" type="slidenum">
              <a:rPr lang="en-GB" smtClean="0"/>
              <a:t>2</a:t>
            </a:fld>
            <a:endParaRPr lang="en-GB"/>
          </a:p>
        </p:txBody>
      </p:sp>
    </p:spTree>
    <p:extLst>
      <p:ext uri="{BB962C8B-B14F-4D97-AF65-F5344CB8AC3E}">
        <p14:creationId xmlns:p14="http://schemas.microsoft.com/office/powerpoint/2010/main" val="3574805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62EF49-918E-4354-A581-05C0342923DB}" type="slidenum">
              <a:rPr lang="en-GB" smtClean="0"/>
              <a:t>21</a:t>
            </a:fld>
            <a:endParaRPr lang="en-GB"/>
          </a:p>
        </p:txBody>
      </p:sp>
    </p:spTree>
    <p:extLst>
      <p:ext uri="{BB962C8B-B14F-4D97-AF65-F5344CB8AC3E}">
        <p14:creationId xmlns:p14="http://schemas.microsoft.com/office/powerpoint/2010/main" val="3595962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62EF49-918E-4354-A581-05C0342923DB}" type="slidenum">
              <a:rPr lang="en-GB" smtClean="0"/>
              <a:t>22</a:t>
            </a:fld>
            <a:endParaRPr lang="en-GB"/>
          </a:p>
        </p:txBody>
      </p:sp>
    </p:spTree>
    <p:extLst>
      <p:ext uri="{BB962C8B-B14F-4D97-AF65-F5344CB8AC3E}">
        <p14:creationId xmlns:p14="http://schemas.microsoft.com/office/powerpoint/2010/main" val="2480475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A362EF49-918E-4354-A581-05C0342923DB}" type="slidenum">
              <a:rPr lang="en-GB" smtClean="0"/>
              <a:t>23</a:t>
            </a:fld>
            <a:endParaRPr lang="en-GB"/>
          </a:p>
        </p:txBody>
      </p:sp>
    </p:spTree>
    <p:extLst>
      <p:ext uri="{BB962C8B-B14F-4D97-AF65-F5344CB8AC3E}">
        <p14:creationId xmlns:p14="http://schemas.microsoft.com/office/powerpoint/2010/main" val="3132680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A362EF49-918E-4354-A581-05C0342923DB}" type="slidenum">
              <a:rPr lang="en-GB" smtClean="0"/>
              <a:t>24</a:t>
            </a:fld>
            <a:endParaRPr lang="en-GB"/>
          </a:p>
        </p:txBody>
      </p:sp>
    </p:spTree>
    <p:extLst>
      <p:ext uri="{BB962C8B-B14F-4D97-AF65-F5344CB8AC3E}">
        <p14:creationId xmlns:p14="http://schemas.microsoft.com/office/powerpoint/2010/main" val="42816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62EF49-918E-4354-A581-05C0342923DB}" type="slidenum">
              <a:rPr lang="en-GB" smtClean="0"/>
              <a:t>25</a:t>
            </a:fld>
            <a:endParaRPr lang="en-GB"/>
          </a:p>
        </p:txBody>
      </p:sp>
    </p:spTree>
    <p:extLst>
      <p:ext uri="{BB962C8B-B14F-4D97-AF65-F5344CB8AC3E}">
        <p14:creationId xmlns:p14="http://schemas.microsoft.com/office/powerpoint/2010/main" val="263882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In summary, the Referral Optimisation Programme addresses critical challenges in referral pathways, delivering significant benefits across patients, general practice, secondary care, and the health system through collaborative stakeholder engagement and innovative technology.</a:t>
            </a:r>
          </a:p>
        </p:txBody>
      </p:sp>
      <p:sp>
        <p:nvSpPr>
          <p:cNvPr id="4" name="Slide Number Placeholder 3"/>
          <p:cNvSpPr>
            <a:spLocks noGrp="1"/>
          </p:cNvSpPr>
          <p:nvPr>
            <p:ph type="sldNum" sz="quarter" idx="5"/>
          </p:nvPr>
        </p:nvSpPr>
        <p:spPr/>
        <p:txBody>
          <a:bodyPr/>
          <a:lstStyle/>
          <a:p>
            <a:fld id="{A362EF49-918E-4354-A581-05C0342923DB}" type="slidenum">
              <a:rPr lang="en-GB" smtClean="0"/>
              <a:t>26</a:t>
            </a:fld>
            <a:endParaRPr lang="en-GB"/>
          </a:p>
        </p:txBody>
      </p:sp>
    </p:spTree>
    <p:extLst>
      <p:ext uri="{BB962C8B-B14F-4D97-AF65-F5344CB8AC3E}">
        <p14:creationId xmlns:p14="http://schemas.microsoft.com/office/powerpoint/2010/main" val="1298023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5D940-4315-D702-B602-A61F3E217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D1AB0-7996-DBB5-9FAB-E480C06FDAF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7BDB10B-7FA9-CB31-E169-85298E3D832F}"/>
              </a:ext>
            </a:extLst>
          </p:cNvPr>
          <p:cNvSpPr>
            <a:spLocks noGrp="1"/>
          </p:cNvSpPr>
          <p:nvPr>
            <p:ph type="body" idx="1"/>
          </p:nvPr>
        </p:nvSpPr>
        <p:spPr/>
        <p:txBody>
          <a:bodyPr/>
          <a:lstStyle/>
          <a:p>
            <a:r>
              <a:rPr lang="en-GB"/>
              <a:t>In summary, the Referral Optimisation Programme addresses critical challenges in referral pathways, delivering significant benefits across patients, general practice, secondary care, and the health system through collaborative stakeholder engagement and innovative technology.</a:t>
            </a:r>
          </a:p>
        </p:txBody>
      </p:sp>
      <p:sp>
        <p:nvSpPr>
          <p:cNvPr id="4" name="Slide Number Placeholder 3">
            <a:extLst>
              <a:ext uri="{FF2B5EF4-FFF2-40B4-BE49-F238E27FC236}">
                <a16:creationId xmlns:a16="http://schemas.microsoft.com/office/drawing/2014/main" id="{07A8B4BE-E2AC-D5FE-E681-4B5730FE2BD4}"/>
              </a:ext>
            </a:extLst>
          </p:cNvPr>
          <p:cNvSpPr>
            <a:spLocks noGrp="1"/>
          </p:cNvSpPr>
          <p:nvPr>
            <p:ph type="sldNum" sz="quarter" idx="5"/>
          </p:nvPr>
        </p:nvSpPr>
        <p:spPr/>
        <p:txBody>
          <a:bodyPr/>
          <a:lstStyle/>
          <a:p>
            <a:fld id="{A362EF49-918E-4354-A581-05C0342923DB}" type="slidenum">
              <a:rPr lang="en-GB" smtClean="0"/>
              <a:t>27</a:t>
            </a:fld>
            <a:endParaRPr lang="en-GB"/>
          </a:p>
        </p:txBody>
      </p:sp>
    </p:spTree>
    <p:extLst>
      <p:ext uri="{BB962C8B-B14F-4D97-AF65-F5344CB8AC3E}">
        <p14:creationId xmlns:p14="http://schemas.microsoft.com/office/powerpoint/2010/main" val="4194430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62EF49-918E-4354-A581-05C0342923DB}" type="slidenum">
              <a:rPr lang="en-GB" smtClean="0"/>
              <a:t>4</a:t>
            </a:fld>
            <a:endParaRPr lang="en-GB"/>
          </a:p>
        </p:txBody>
      </p:sp>
    </p:spTree>
    <p:extLst>
      <p:ext uri="{BB962C8B-B14F-4D97-AF65-F5344CB8AC3E}">
        <p14:creationId xmlns:p14="http://schemas.microsoft.com/office/powerpoint/2010/main" val="2421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62EF49-918E-4354-A581-05C0342923DB}" type="slidenum">
              <a:rPr lang="en-GB" smtClean="0"/>
              <a:t>5</a:t>
            </a:fld>
            <a:endParaRPr lang="en-GB"/>
          </a:p>
        </p:txBody>
      </p:sp>
    </p:spTree>
    <p:extLst>
      <p:ext uri="{BB962C8B-B14F-4D97-AF65-F5344CB8AC3E}">
        <p14:creationId xmlns:p14="http://schemas.microsoft.com/office/powerpoint/2010/main" val="88919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76B48-704D-3B54-3544-DE2E33A914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9FF431-8B58-C3A4-5053-A92F1009335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41D3358-BCE4-4A0B-11C7-BAB9C272CBE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1CF5B3-9D54-E741-645D-E6622CFE3088}"/>
              </a:ext>
            </a:extLst>
          </p:cNvPr>
          <p:cNvSpPr>
            <a:spLocks noGrp="1"/>
          </p:cNvSpPr>
          <p:nvPr>
            <p:ph type="sldNum" sz="quarter" idx="5"/>
          </p:nvPr>
        </p:nvSpPr>
        <p:spPr/>
        <p:txBody>
          <a:bodyPr/>
          <a:lstStyle/>
          <a:p>
            <a:fld id="{A362EF49-918E-4354-A581-05C0342923DB}" type="slidenum">
              <a:rPr lang="en-GB" smtClean="0"/>
              <a:t>6</a:t>
            </a:fld>
            <a:endParaRPr lang="en-GB"/>
          </a:p>
        </p:txBody>
      </p:sp>
    </p:spTree>
    <p:extLst>
      <p:ext uri="{BB962C8B-B14F-4D97-AF65-F5344CB8AC3E}">
        <p14:creationId xmlns:p14="http://schemas.microsoft.com/office/powerpoint/2010/main" val="1541276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62EF49-918E-4354-A581-05C0342923DB}" type="slidenum">
              <a:rPr lang="en-GB" smtClean="0"/>
              <a:t>7</a:t>
            </a:fld>
            <a:endParaRPr lang="en-GB"/>
          </a:p>
        </p:txBody>
      </p:sp>
    </p:spTree>
    <p:extLst>
      <p:ext uri="{BB962C8B-B14F-4D97-AF65-F5344CB8AC3E}">
        <p14:creationId xmlns:p14="http://schemas.microsoft.com/office/powerpoint/2010/main" val="64312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62EF49-918E-4354-A581-05C0342923DB}" type="slidenum">
              <a:rPr lang="en-GB" smtClean="0"/>
              <a:t>8</a:t>
            </a:fld>
            <a:endParaRPr lang="en-GB"/>
          </a:p>
        </p:txBody>
      </p:sp>
    </p:spTree>
    <p:extLst>
      <p:ext uri="{BB962C8B-B14F-4D97-AF65-F5344CB8AC3E}">
        <p14:creationId xmlns:p14="http://schemas.microsoft.com/office/powerpoint/2010/main" val="390230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CAA4B-5550-DDC3-D079-2C3445308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AB80A-A052-5D64-CFC2-F9E924B7F36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934889E-BC2E-CD98-9C4E-783CCD68C4D2}"/>
              </a:ext>
            </a:extLst>
          </p:cNvPr>
          <p:cNvSpPr>
            <a:spLocks noGrp="1"/>
          </p:cNvSpPr>
          <p:nvPr>
            <p:ph type="body" idx="1"/>
          </p:nvPr>
        </p:nvSpPr>
        <p:spPr/>
        <p:txBody>
          <a:bodyPr/>
          <a:lstStyle/>
          <a:p>
            <a:r>
              <a:rPr lang="en-GB"/>
              <a:t>
---</a:t>
            </a:r>
          </a:p>
        </p:txBody>
      </p:sp>
      <p:sp>
        <p:nvSpPr>
          <p:cNvPr id="4" name="Slide Number Placeholder 3">
            <a:extLst>
              <a:ext uri="{FF2B5EF4-FFF2-40B4-BE49-F238E27FC236}">
                <a16:creationId xmlns:a16="http://schemas.microsoft.com/office/drawing/2014/main" id="{6F79C840-73D8-B8A0-E5C8-AFD475BB5333}"/>
              </a:ext>
            </a:extLst>
          </p:cNvPr>
          <p:cNvSpPr>
            <a:spLocks noGrp="1"/>
          </p:cNvSpPr>
          <p:nvPr>
            <p:ph type="sldNum" sz="quarter" idx="5"/>
          </p:nvPr>
        </p:nvSpPr>
        <p:spPr/>
        <p:txBody>
          <a:bodyPr/>
          <a:lstStyle/>
          <a:p>
            <a:fld id="{A362EF49-918E-4354-A581-05C0342923DB}" type="slidenum">
              <a:rPr lang="en-GB" smtClean="0"/>
              <a:t>9</a:t>
            </a:fld>
            <a:endParaRPr lang="en-GB"/>
          </a:p>
        </p:txBody>
      </p:sp>
    </p:spTree>
    <p:extLst>
      <p:ext uri="{BB962C8B-B14F-4D97-AF65-F5344CB8AC3E}">
        <p14:creationId xmlns:p14="http://schemas.microsoft.com/office/powerpoint/2010/main" val="220339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62EF49-918E-4354-A581-05C0342923DB}" type="slidenum">
              <a:rPr lang="en-GB" smtClean="0"/>
              <a:t>10</a:t>
            </a:fld>
            <a:endParaRPr lang="en-GB"/>
          </a:p>
        </p:txBody>
      </p:sp>
    </p:spTree>
    <p:extLst>
      <p:ext uri="{BB962C8B-B14F-4D97-AF65-F5344CB8AC3E}">
        <p14:creationId xmlns:p14="http://schemas.microsoft.com/office/powerpoint/2010/main" val="240006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1A87-C200-B5A4-DC79-27DA46F70B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AADF9F-C1BE-1296-14EE-C1F5E970F3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479F42-12FA-0447-F253-E4187635DCDE}"/>
              </a:ext>
            </a:extLst>
          </p:cNvPr>
          <p:cNvSpPr>
            <a:spLocks noGrp="1"/>
          </p:cNvSpPr>
          <p:nvPr>
            <p:ph type="dt" sz="half" idx="10"/>
          </p:nvPr>
        </p:nvSpPr>
        <p:spPr/>
        <p:txBody>
          <a:bodyPr/>
          <a:lstStyle/>
          <a:p>
            <a:fld id="{C128FA71-3A18-48C0-980F-4B68F7F63042}" type="datetime1">
              <a:rPr lang="en-US" smtClean="0"/>
              <a:t>6/2/2026</a:t>
            </a:fld>
            <a:endParaRPr lang="en-US"/>
          </a:p>
        </p:txBody>
      </p:sp>
      <p:sp>
        <p:nvSpPr>
          <p:cNvPr id="5" name="Footer Placeholder 4">
            <a:extLst>
              <a:ext uri="{FF2B5EF4-FFF2-40B4-BE49-F238E27FC236}">
                <a16:creationId xmlns:a16="http://schemas.microsoft.com/office/drawing/2014/main" id="{F2E107FB-45D2-C20C-5589-2C55353F5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9A96F-6E00-62D6-40AE-2669D1ADC29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7253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50FE-B20A-37D3-5BA6-1A390FA224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D056AE-7058-756A-B4F7-FD6BB7C59C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2B714D-57FD-1B9C-C918-A88EE3C9BB13}"/>
              </a:ext>
            </a:extLst>
          </p:cNvPr>
          <p:cNvSpPr>
            <a:spLocks noGrp="1"/>
          </p:cNvSpPr>
          <p:nvPr>
            <p:ph type="dt" sz="half" idx="10"/>
          </p:nvPr>
        </p:nvSpPr>
        <p:spPr/>
        <p:txBody>
          <a:bodyPr/>
          <a:lstStyle/>
          <a:p>
            <a:fld id="{7104EDB3-C0E8-45F8-9E1D-1B6C8D1880C0}" type="datetime1">
              <a:rPr lang="en-US" smtClean="0"/>
              <a:t>6/2/2026</a:t>
            </a:fld>
            <a:endParaRPr lang="en-US"/>
          </a:p>
        </p:txBody>
      </p:sp>
      <p:sp>
        <p:nvSpPr>
          <p:cNvPr id="5" name="Footer Placeholder 4">
            <a:extLst>
              <a:ext uri="{FF2B5EF4-FFF2-40B4-BE49-F238E27FC236}">
                <a16:creationId xmlns:a16="http://schemas.microsoft.com/office/drawing/2014/main" id="{F1D0D8EA-7278-A32F-C5DC-B96D46860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9DE8C-4403-86C6-8CCC-BAC8E15CAD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24906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9B221C-9928-4EA8-5576-326A5C0B59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F2C8BA-B2EC-B56E-211E-A4804A26D1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08CB7C-4285-A019-B5BC-711DFF3538C3}"/>
              </a:ext>
            </a:extLst>
          </p:cNvPr>
          <p:cNvSpPr>
            <a:spLocks noGrp="1"/>
          </p:cNvSpPr>
          <p:nvPr>
            <p:ph type="dt" sz="half" idx="10"/>
          </p:nvPr>
        </p:nvSpPr>
        <p:spPr/>
        <p:txBody>
          <a:bodyPr/>
          <a:lstStyle/>
          <a:p>
            <a:fld id="{9CF0EC4B-54ED-4041-B552-9BA760FA3DBA}" type="datetime1">
              <a:rPr lang="en-US" smtClean="0"/>
              <a:t>6/2/2026</a:t>
            </a:fld>
            <a:endParaRPr lang="en-US"/>
          </a:p>
        </p:txBody>
      </p:sp>
      <p:sp>
        <p:nvSpPr>
          <p:cNvPr id="5" name="Footer Placeholder 4">
            <a:extLst>
              <a:ext uri="{FF2B5EF4-FFF2-40B4-BE49-F238E27FC236}">
                <a16:creationId xmlns:a16="http://schemas.microsoft.com/office/drawing/2014/main" id="{F8C09EEA-7FB8-1BF4-939A-C7AD04FA2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3C7D9-4C90-328D-59B7-1AB31E9DE8F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4631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8C42-22DC-4CAB-8099-48012FDE5A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F17F0F-FF7A-8414-64DB-2D741897FA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4BE6A2-519E-7731-CDA7-99314ACDF6D7}"/>
              </a:ext>
            </a:extLst>
          </p:cNvPr>
          <p:cNvSpPr>
            <a:spLocks noGrp="1"/>
          </p:cNvSpPr>
          <p:nvPr>
            <p:ph type="dt" sz="half" idx="10"/>
          </p:nvPr>
        </p:nvSpPr>
        <p:spPr/>
        <p:txBody>
          <a:bodyPr/>
          <a:lstStyle/>
          <a:p>
            <a:fld id="{51C1210E-201E-4473-82AC-2466F5386C38}" type="datetime1">
              <a:rPr lang="en-US" smtClean="0"/>
              <a:t>6/2/2026</a:t>
            </a:fld>
            <a:endParaRPr lang="en-US"/>
          </a:p>
        </p:txBody>
      </p:sp>
      <p:sp>
        <p:nvSpPr>
          <p:cNvPr id="5" name="Footer Placeholder 4">
            <a:extLst>
              <a:ext uri="{FF2B5EF4-FFF2-40B4-BE49-F238E27FC236}">
                <a16:creationId xmlns:a16="http://schemas.microsoft.com/office/drawing/2014/main" id="{F1AB7AC3-95A0-0F35-CC05-34F8CC96B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EE42E-D49D-A793-2AE1-7356D439580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2943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E9D84-A14E-813D-797B-945BFA13C5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56ABE9-F5B9-3AD1-BC56-5D9758AEAF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114BA2-1274-6067-97BF-A8315EA7DD12}"/>
              </a:ext>
            </a:extLst>
          </p:cNvPr>
          <p:cNvSpPr>
            <a:spLocks noGrp="1"/>
          </p:cNvSpPr>
          <p:nvPr>
            <p:ph type="dt" sz="half" idx="10"/>
          </p:nvPr>
        </p:nvSpPr>
        <p:spPr/>
        <p:txBody>
          <a:bodyPr/>
          <a:lstStyle/>
          <a:p>
            <a:fld id="{B01EA198-6CAB-4B8F-B93F-1F9C8C4B6CE7}" type="datetime1">
              <a:rPr lang="en-US" smtClean="0"/>
              <a:t>6/2/2026</a:t>
            </a:fld>
            <a:endParaRPr lang="en-US"/>
          </a:p>
        </p:txBody>
      </p:sp>
      <p:sp>
        <p:nvSpPr>
          <p:cNvPr id="5" name="Footer Placeholder 4">
            <a:extLst>
              <a:ext uri="{FF2B5EF4-FFF2-40B4-BE49-F238E27FC236}">
                <a16:creationId xmlns:a16="http://schemas.microsoft.com/office/drawing/2014/main" id="{E9B4B1D5-5CCB-2A77-C56F-903B1F3B0C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ED39B-E84D-744C-918E-FF5D73CD06C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9859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F007-5ADC-0B2B-EFDA-A93EAAAA8C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5D001C-59A2-7764-4031-57FDC95B31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999FDB-3CE2-42D9-1125-D473DA8650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34DFB5-CC97-9CD0-FE76-BF6305ADC5E9}"/>
              </a:ext>
            </a:extLst>
          </p:cNvPr>
          <p:cNvSpPr>
            <a:spLocks noGrp="1"/>
          </p:cNvSpPr>
          <p:nvPr>
            <p:ph type="dt" sz="half" idx="10"/>
          </p:nvPr>
        </p:nvSpPr>
        <p:spPr/>
        <p:txBody>
          <a:bodyPr/>
          <a:lstStyle/>
          <a:p>
            <a:fld id="{CA06041F-4525-44D5-AA4F-332294BF1F56}" type="datetime1">
              <a:rPr lang="en-US" smtClean="0"/>
              <a:t>6/2/2026</a:t>
            </a:fld>
            <a:endParaRPr lang="en-US"/>
          </a:p>
        </p:txBody>
      </p:sp>
      <p:sp>
        <p:nvSpPr>
          <p:cNvPr id="6" name="Footer Placeholder 5">
            <a:extLst>
              <a:ext uri="{FF2B5EF4-FFF2-40B4-BE49-F238E27FC236}">
                <a16:creationId xmlns:a16="http://schemas.microsoft.com/office/drawing/2014/main" id="{EA280D8A-230F-D77E-914A-D67155CFD0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06E47-013E-43FC-5536-246EA35F46D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2360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F381-5DAD-30E3-EC03-EBB8D5AC4E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B58D84-0F58-46E0-82E0-9D48608FF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3F014F-0829-57BF-78ED-84CD919646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724FD6-4193-56B5-30CD-00A0C9888B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EBCD20-2D64-E16B-7FEF-84C12E194C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185C22-E05B-A22C-AB3B-F9FECDD68EF1}"/>
              </a:ext>
            </a:extLst>
          </p:cNvPr>
          <p:cNvSpPr>
            <a:spLocks noGrp="1"/>
          </p:cNvSpPr>
          <p:nvPr>
            <p:ph type="dt" sz="half" idx="10"/>
          </p:nvPr>
        </p:nvSpPr>
        <p:spPr/>
        <p:txBody>
          <a:bodyPr/>
          <a:lstStyle/>
          <a:p>
            <a:fld id="{F9557091-BBDF-4EB9-BA6B-2BB67AC4FC0F}" type="datetime1">
              <a:rPr lang="en-US" smtClean="0"/>
              <a:t>6/2/2026</a:t>
            </a:fld>
            <a:endParaRPr lang="en-US"/>
          </a:p>
        </p:txBody>
      </p:sp>
      <p:sp>
        <p:nvSpPr>
          <p:cNvPr id="8" name="Footer Placeholder 7">
            <a:extLst>
              <a:ext uri="{FF2B5EF4-FFF2-40B4-BE49-F238E27FC236}">
                <a16:creationId xmlns:a16="http://schemas.microsoft.com/office/drawing/2014/main" id="{B7972DBB-3A10-6422-17FF-32FAC6BA62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E41603-1DE3-52F0-82D8-B6230B6A62F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8510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0671-7C2F-A963-2E15-C40AA1A69E2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9ED589-16AA-AA47-3259-0A5390B1CCC3}"/>
              </a:ext>
            </a:extLst>
          </p:cNvPr>
          <p:cNvSpPr>
            <a:spLocks noGrp="1"/>
          </p:cNvSpPr>
          <p:nvPr>
            <p:ph type="dt" sz="half" idx="10"/>
          </p:nvPr>
        </p:nvSpPr>
        <p:spPr/>
        <p:txBody>
          <a:bodyPr/>
          <a:lstStyle/>
          <a:p>
            <a:fld id="{2D6B226B-77A6-410C-9796-083F278E0125}" type="datetime1">
              <a:rPr lang="en-US" smtClean="0"/>
              <a:t>6/2/2026</a:t>
            </a:fld>
            <a:endParaRPr lang="en-US"/>
          </a:p>
        </p:txBody>
      </p:sp>
      <p:sp>
        <p:nvSpPr>
          <p:cNvPr id="4" name="Footer Placeholder 3">
            <a:extLst>
              <a:ext uri="{FF2B5EF4-FFF2-40B4-BE49-F238E27FC236}">
                <a16:creationId xmlns:a16="http://schemas.microsoft.com/office/drawing/2014/main" id="{99F73020-1E10-BCD6-4364-C333C41616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A1AFD4-8242-B6A9-6786-EFF53A0AF1A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07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DF4E98-D2F1-9521-6B3C-7CBB75DCE951}"/>
              </a:ext>
            </a:extLst>
          </p:cNvPr>
          <p:cNvSpPr>
            <a:spLocks noGrp="1"/>
          </p:cNvSpPr>
          <p:nvPr>
            <p:ph type="dt" sz="half" idx="10"/>
          </p:nvPr>
        </p:nvSpPr>
        <p:spPr/>
        <p:txBody>
          <a:bodyPr/>
          <a:lstStyle/>
          <a:p>
            <a:fld id="{A23A578B-D289-4C40-8593-3D356C49DA58}" type="datetime1">
              <a:rPr lang="en-US" smtClean="0"/>
              <a:t>6/2/2026</a:t>
            </a:fld>
            <a:endParaRPr lang="en-US"/>
          </a:p>
        </p:txBody>
      </p:sp>
      <p:sp>
        <p:nvSpPr>
          <p:cNvPr id="3" name="Footer Placeholder 2">
            <a:extLst>
              <a:ext uri="{FF2B5EF4-FFF2-40B4-BE49-F238E27FC236}">
                <a16:creationId xmlns:a16="http://schemas.microsoft.com/office/drawing/2014/main" id="{50777F53-F82F-B1D8-4E6D-83665F5003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40B452-13A8-AF0D-1845-E6A19D4EC8B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564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56B14-1F8F-5817-7983-D8C130AF18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1A985F-8871-88BE-CB7B-7AEE67B6FE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962D71-5AC4-3081-DD35-7E58CE263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C9B2F-520F-ACEA-F0AE-B22EF8978D76}"/>
              </a:ext>
            </a:extLst>
          </p:cNvPr>
          <p:cNvSpPr>
            <a:spLocks noGrp="1"/>
          </p:cNvSpPr>
          <p:nvPr>
            <p:ph type="dt" sz="half" idx="10"/>
          </p:nvPr>
        </p:nvSpPr>
        <p:spPr/>
        <p:txBody>
          <a:bodyPr/>
          <a:lstStyle/>
          <a:p>
            <a:fld id="{713DFAE3-14DB-48A7-A80F-80DDB072CE3D}" type="datetime1">
              <a:rPr lang="en-US" smtClean="0"/>
              <a:t>6/2/2026</a:t>
            </a:fld>
            <a:endParaRPr lang="en-US"/>
          </a:p>
        </p:txBody>
      </p:sp>
      <p:sp>
        <p:nvSpPr>
          <p:cNvPr id="6" name="Footer Placeholder 5">
            <a:extLst>
              <a:ext uri="{FF2B5EF4-FFF2-40B4-BE49-F238E27FC236}">
                <a16:creationId xmlns:a16="http://schemas.microsoft.com/office/drawing/2014/main" id="{EB4DF4D6-6056-54FA-F027-29A5A4C939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93F101-6952-7B9B-9D8C-9E41362AFBE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5773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DCC19-7991-6AC5-CA12-8F776CFB5B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1B3BCB-BDD3-2934-4F76-17840911B5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0DA477-08E4-2719-0028-D592B4633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5A7B63-CFF5-26C5-772A-62C11BF5598B}"/>
              </a:ext>
            </a:extLst>
          </p:cNvPr>
          <p:cNvSpPr>
            <a:spLocks noGrp="1"/>
          </p:cNvSpPr>
          <p:nvPr>
            <p:ph type="dt" sz="half" idx="10"/>
          </p:nvPr>
        </p:nvSpPr>
        <p:spPr/>
        <p:txBody>
          <a:bodyPr/>
          <a:lstStyle/>
          <a:p>
            <a:fld id="{92C5EAEF-6478-4102-8F5D-A5FE9FC97ACB}" type="datetime1">
              <a:rPr lang="en-US" smtClean="0"/>
              <a:t>6/2/2026</a:t>
            </a:fld>
            <a:endParaRPr lang="en-US"/>
          </a:p>
        </p:txBody>
      </p:sp>
      <p:sp>
        <p:nvSpPr>
          <p:cNvPr id="6" name="Footer Placeholder 5">
            <a:extLst>
              <a:ext uri="{FF2B5EF4-FFF2-40B4-BE49-F238E27FC236}">
                <a16:creationId xmlns:a16="http://schemas.microsoft.com/office/drawing/2014/main" id="{04A461CB-24F1-D62D-2A32-CC78E500C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A313D-D3EE-0F78-8DDE-9224FA8AD3F0}"/>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0637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47CDE6-2A62-A5D1-F743-FE0A0B755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8F3450-F6C4-40BD-7DFE-0EEDD7B6D9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94DFB3-C0EB-C200-5B1B-E5F5AE0F6E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F45AC6-C491-4585-A584-9CE2AF7D5500}" type="datetime1">
              <a:rPr lang="en-US" smtClean="0"/>
              <a:t>6/2/2026</a:t>
            </a:fld>
            <a:endParaRPr lang="en-US"/>
          </a:p>
        </p:txBody>
      </p:sp>
      <p:sp>
        <p:nvSpPr>
          <p:cNvPr id="5" name="Footer Placeholder 4">
            <a:extLst>
              <a:ext uri="{FF2B5EF4-FFF2-40B4-BE49-F238E27FC236}">
                <a16:creationId xmlns:a16="http://schemas.microsoft.com/office/drawing/2014/main" id="{08022E8E-6BD0-4998-0B2D-463CC28C0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DA7FF6A-9632-FBEE-1199-35CABD8CF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50150930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7.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sv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9ED945-B41C-5C4D-7178-3BB484850B90}"/>
              </a:ext>
            </a:extLst>
          </p:cNvPr>
          <p:cNvSpPr>
            <a:spLocks noGrp="1"/>
          </p:cNvSpPr>
          <p:nvPr>
            <p:ph type="ctrTitle"/>
          </p:nvPr>
        </p:nvSpPr>
        <p:spPr>
          <a:xfrm>
            <a:off x="1113810" y="2960716"/>
            <a:ext cx="4036334" cy="2387600"/>
          </a:xfrm>
        </p:spPr>
        <p:txBody>
          <a:bodyPr anchor="t">
            <a:normAutofit/>
          </a:bodyPr>
          <a:lstStyle/>
          <a:p>
            <a:pPr algn="l"/>
            <a:br>
              <a:rPr lang="en-GB" sz="2600" b="0">
                <a:latin typeface="Arial" panose="020B0604020202020204" pitchFamily="34" charset="0"/>
                <a:cs typeface="Arial" panose="020B0604020202020204" pitchFamily="34" charset="0"/>
              </a:rPr>
            </a:br>
            <a:br>
              <a:rPr lang="en-GB" sz="2600" b="0">
                <a:latin typeface="Arial" panose="020B0604020202020204" pitchFamily="34" charset="0"/>
                <a:cs typeface="Arial" panose="020B0604020202020204" pitchFamily="34" charset="0"/>
              </a:rPr>
            </a:br>
            <a:r>
              <a:rPr lang="en-GB" sz="2600" b="0">
                <a:latin typeface="Arial" panose="020B0604020202020204" pitchFamily="34" charset="0"/>
                <a:cs typeface="Arial" panose="020B0604020202020204" pitchFamily="34" charset="0"/>
              </a:rPr>
              <a:t>Case for Change: Referral Optimisation Programme </a:t>
            </a:r>
            <a:br>
              <a:rPr lang="en-GB" sz="2600" b="0">
                <a:latin typeface="Arial" panose="020B0604020202020204" pitchFamily="34" charset="0"/>
                <a:cs typeface="Arial" panose="020B0604020202020204" pitchFamily="34" charset="0"/>
              </a:rPr>
            </a:br>
            <a:endParaRPr lang="en-GB" sz="260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492C59D-7EC2-9E8A-87E4-D56512A0CF21}"/>
              </a:ext>
            </a:extLst>
          </p:cNvPr>
          <p:cNvSpPr>
            <a:spLocks noGrp="1"/>
          </p:cNvSpPr>
          <p:nvPr>
            <p:ph type="subTitle" idx="1"/>
          </p:nvPr>
        </p:nvSpPr>
        <p:spPr>
          <a:xfrm>
            <a:off x="1113809" y="953037"/>
            <a:ext cx="4036333" cy="1709849"/>
          </a:xfrm>
        </p:spPr>
        <p:txBody>
          <a:bodyPr anchor="b">
            <a:normAutofit/>
          </a:bodyPr>
          <a:lstStyle/>
          <a:p>
            <a:pPr algn="l"/>
            <a:endParaRPr lang="en-GB" sz="1900" dirty="0">
              <a:latin typeface="Arial" panose="020B0604020202020204" pitchFamily="34" charset="0"/>
              <a:cs typeface="Arial" panose="020B0604020202020204" pitchFamily="34" charset="0"/>
            </a:endParaRPr>
          </a:p>
          <a:p>
            <a:pPr algn="l"/>
            <a:endParaRPr lang="en-GB" sz="1900" dirty="0">
              <a:latin typeface="Arial" panose="020B0604020202020204" pitchFamily="34" charset="0"/>
              <a:cs typeface="Arial" panose="020B0604020202020204" pitchFamily="34" charset="0"/>
            </a:endParaRPr>
          </a:p>
          <a:p>
            <a:pPr algn="l"/>
            <a:r>
              <a:rPr lang="en-GB" sz="1900" dirty="0">
                <a:latin typeface="Arial" panose="020B0604020202020204" pitchFamily="34" charset="0"/>
                <a:cs typeface="Arial" panose="020B0604020202020204" pitchFamily="34" charset="0"/>
              </a:rPr>
              <a:t>IMPROVING PATIENT CARE, EFFICIENCY, AND SYSTEM PERFORMANCE</a:t>
            </a:r>
          </a:p>
        </p:txBody>
      </p:sp>
      <p:grpSp>
        <p:nvGrpSpPr>
          <p:cNvPr id="33" name="Group 3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4" name="Rectangle 3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F77220-2EDE-1313-2458-39D0DAA1612A}"/>
              </a:ext>
            </a:extLst>
          </p:cNvPr>
          <p:cNvPicPr>
            <a:picLocks noChangeAspect="1"/>
          </p:cNvPicPr>
          <p:nvPr/>
        </p:nvPicPr>
        <p:blipFill>
          <a:blip r:embed="rId3"/>
          <a:stretch>
            <a:fillRect/>
          </a:stretch>
        </p:blipFill>
        <p:spPr>
          <a:xfrm>
            <a:off x="5922492" y="2274928"/>
            <a:ext cx="5536001" cy="2249391"/>
          </a:xfrm>
          <a:prstGeom prst="rect">
            <a:avLst/>
          </a:prstGeom>
        </p:spPr>
      </p:pic>
      <p:sp>
        <p:nvSpPr>
          <p:cNvPr id="4" name="TextBox 3">
            <a:extLst>
              <a:ext uri="{FF2B5EF4-FFF2-40B4-BE49-F238E27FC236}">
                <a16:creationId xmlns:a16="http://schemas.microsoft.com/office/drawing/2014/main" id="{24B099FA-1822-E293-C045-C70B5F50242D}"/>
              </a:ext>
            </a:extLst>
          </p:cNvPr>
          <p:cNvSpPr txBox="1"/>
          <p:nvPr/>
        </p:nvSpPr>
        <p:spPr>
          <a:xfrm>
            <a:off x="5800267" y="5163650"/>
            <a:ext cx="5673062" cy="3693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a:latin typeface="Arial" panose="020B0604020202020204" pitchFamily="34" charset="0"/>
                <a:cs typeface="Arial" panose="020B0604020202020204" pitchFamily="34" charset="0"/>
              </a:rPr>
              <a:t>The need to get it </a:t>
            </a:r>
            <a:r>
              <a:rPr lang="en-GB" b="1">
                <a:latin typeface="Arial" panose="020B0604020202020204" pitchFamily="34" charset="0"/>
                <a:cs typeface="Arial" panose="020B0604020202020204" pitchFamily="34" charset="0"/>
              </a:rPr>
              <a:t>RIGHT</a:t>
            </a:r>
            <a:r>
              <a:rPr lang="en-GB">
                <a:latin typeface="Arial" panose="020B0604020202020204" pitchFamily="34" charset="0"/>
                <a:cs typeface="Arial" panose="020B0604020202020204" pitchFamily="34" charset="0"/>
              </a:rPr>
              <a:t> has never been </a:t>
            </a:r>
            <a:r>
              <a:rPr lang="en-GB" b="1">
                <a:latin typeface="Arial" panose="020B0604020202020204" pitchFamily="34" charset="0"/>
                <a:cs typeface="Arial" panose="020B0604020202020204" pitchFamily="34" charset="0"/>
              </a:rPr>
              <a:t>GREATER</a:t>
            </a:r>
          </a:p>
        </p:txBody>
      </p:sp>
    </p:spTree>
    <p:extLst>
      <p:ext uri="{BB962C8B-B14F-4D97-AF65-F5344CB8AC3E}">
        <p14:creationId xmlns:p14="http://schemas.microsoft.com/office/powerpoint/2010/main" val="48682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400"/>
                                        <p:tgtEl>
                                          <p:spTgt spid="3">
                                            <p:txEl>
                                              <p:pRg st="2" end="2"/>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8A2F1-0925-824F-FF5E-FE91A96FEBA2}"/>
              </a:ext>
            </a:extLst>
          </p:cNvPr>
          <p:cNvSpPr>
            <a:spLocks noGrp="1"/>
          </p:cNvSpPr>
          <p:nvPr>
            <p:ph type="ctrTitle"/>
          </p:nvPr>
        </p:nvSpPr>
        <p:spPr>
          <a:xfrm>
            <a:off x="987689" y="3071183"/>
            <a:ext cx="9910296" cy="2590027"/>
          </a:xfrm>
        </p:spPr>
        <p:txBody>
          <a:bodyPr anchor="t">
            <a:normAutofit/>
          </a:bodyPr>
          <a:lstStyle/>
          <a:p>
            <a:pPr algn="l"/>
            <a:r>
              <a:rPr lang="en-GB" sz="8000">
                <a:latin typeface="Arial" panose="020B0604020202020204" pitchFamily="34" charset="0"/>
                <a:cs typeface="Arial" panose="020B0604020202020204" pitchFamily="34" charset="0"/>
              </a:rPr>
              <a:t>Gateway Features and Benefits</a:t>
            </a:r>
          </a:p>
        </p:txBody>
      </p:sp>
      <p:sp>
        <p:nvSpPr>
          <p:cNvPr id="29" name="Rectangle 28">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67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Arc 2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E599B6-C6A6-846D-FCE1-5E7B04149C8E}"/>
              </a:ext>
            </a:extLst>
          </p:cNvPr>
          <p:cNvSpPr>
            <a:spLocks noGrp="1"/>
          </p:cNvSpPr>
          <p:nvPr>
            <p:ph type="title"/>
          </p:nvPr>
        </p:nvSpPr>
        <p:spPr>
          <a:xfrm>
            <a:off x="1347807" y="127375"/>
            <a:ext cx="5458838" cy="1325563"/>
          </a:xfrm>
        </p:spPr>
        <p:txBody>
          <a:bodyPr vert="horz" lIns="91440" tIns="45720" rIns="91440" bIns="45720" rtlCol="0" anchor="ctr">
            <a:normAutofit/>
          </a:bodyPr>
          <a:lstStyle/>
          <a:p>
            <a:r>
              <a:rPr lang="en-US" b="1" kern="1200">
                <a:solidFill>
                  <a:schemeClr val="tx1"/>
                </a:solidFill>
                <a:latin typeface="Arial" panose="020B0604020202020204" pitchFamily="34" charset="0"/>
                <a:cs typeface="Arial" panose="020B0604020202020204" pitchFamily="34" charset="0"/>
              </a:rPr>
              <a:t>Gateway Functions</a:t>
            </a:r>
          </a:p>
        </p:txBody>
      </p:sp>
      <p:sp>
        <p:nvSpPr>
          <p:cNvPr id="31" name="Freeform: Shape 3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Cropped shot of a handsome young businessman using a digital interface">
            <a:extLst>
              <a:ext uri="{FF2B5EF4-FFF2-40B4-BE49-F238E27FC236}">
                <a16:creationId xmlns:a16="http://schemas.microsoft.com/office/drawing/2014/main" id="{1E5076D1-D6FA-4540-94E0-4B383134BDB8}"/>
              </a:ext>
            </a:extLst>
          </p:cNvPr>
          <p:cNvPicPr>
            <a:picLocks noGrp="1" noChangeAspect="1"/>
          </p:cNvPicPr>
          <p:nvPr>
            <p:ph sz="half" idx="1"/>
          </p:nvPr>
        </p:nvPicPr>
        <p:blipFill>
          <a:blip r:embed="rId3"/>
          <a:srcRect r="3" b="1299"/>
          <a:stretch>
            <a:fillRect/>
          </a:stretch>
        </p:blipFill>
        <p:spPr>
          <a:xfrm>
            <a:off x="254453" y="1984442"/>
            <a:ext cx="3688052" cy="242986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Content Placeholder 3">
            <a:extLst>
              <a:ext uri="{FF2B5EF4-FFF2-40B4-BE49-F238E27FC236}">
                <a16:creationId xmlns:a16="http://schemas.microsoft.com/office/drawing/2014/main" id="{8D4BE232-804C-4F1F-6E39-60E3DFAC96F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96955" y="1087524"/>
            <a:ext cx="7539520" cy="4458695"/>
          </a:xfrm>
        </p:spPr>
        <p:txBody>
          <a:bodyPr>
            <a:noAutofit/>
          </a:bodyPr>
          <a:lstStyle/>
          <a:p>
            <a:pPr marL="0" indent="0">
              <a:spcBef>
                <a:spcPts val="0"/>
              </a:spcBef>
              <a:spcAft>
                <a:spcPts val="600"/>
              </a:spcAft>
              <a:buNone/>
            </a:pPr>
            <a:r>
              <a:rPr lang="en-GB" sz="1400" b="1" dirty="0">
                <a:latin typeface="Arial" panose="020B0604020202020204" pitchFamily="34" charset="0"/>
                <a:cs typeface="Arial" panose="020B0604020202020204" pitchFamily="34" charset="0"/>
              </a:rPr>
              <a:t>Clinical Validation Engine</a:t>
            </a:r>
          </a:p>
          <a:p>
            <a:pPr marL="0" lvl="1" indent="0">
              <a:spcBef>
                <a:spcPts val="0"/>
              </a:spcBef>
              <a:spcAft>
                <a:spcPts val="600"/>
              </a:spcAft>
              <a:buNone/>
            </a:pPr>
            <a:r>
              <a:rPr lang="en-GB" sz="1400" dirty="0">
                <a:latin typeface="Arial" panose="020B0604020202020204" pitchFamily="34" charset="0"/>
                <a:cs typeface="Arial" panose="020B0604020202020204" pitchFamily="34" charset="0"/>
              </a:rPr>
              <a:t>Digital forms ensure referrals are clinically appropriate by extracting and validating essential patient information.</a:t>
            </a:r>
          </a:p>
          <a:p>
            <a:pPr marL="0" lvl="1" indent="0">
              <a:spcBef>
                <a:spcPts val="0"/>
              </a:spcBef>
              <a:spcAft>
                <a:spcPts val="600"/>
              </a:spcAft>
              <a:buNone/>
            </a:pPr>
            <a:endParaRPr lang="en-GB" sz="1400" dirty="0">
              <a:latin typeface="Arial" panose="020B0604020202020204" pitchFamily="34" charset="0"/>
              <a:cs typeface="Arial" panose="020B0604020202020204" pitchFamily="34" charset="0"/>
            </a:endParaRPr>
          </a:p>
          <a:p>
            <a:pPr marL="0" lvl="1" indent="0">
              <a:spcBef>
                <a:spcPts val="0"/>
              </a:spcBef>
              <a:spcAft>
                <a:spcPts val="600"/>
              </a:spcAft>
              <a:buNone/>
            </a:pPr>
            <a:r>
              <a:rPr lang="en-GB" sz="1400" b="1" dirty="0">
                <a:latin typeface="Arial" panose="020B0604020202020204" pitchFamily="34" charset="0"/>
                <a:cs typeface="Arial" panose="020B0604020202020204" pitchFamily="34" charset="0"/>
              </a:rPr>
              <a:t>Clinical Platform</a:t>
            </a:r>
            <a:br>
              <a:rPr lang="en-GB" sz="1400" b="1"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Gateway® has evolved through listening and collaboration over the last 15 years and is now a clinical decision platform, where many clinicians are now directly creating referrals – improving clinical quality.</a:t>
            </a:r>
          </a:p>
          <a:p>
            <a:pPr marL="0" lvl="1" indent="0">
              <a:spcBef>
                <a:spcPts val="0"/>
              </a:spcBef>
              <a:spcAft>
                <a:spcPts val="600"/>
              </a:spcAft>
              <a:buNone/>
            </a:pPr>
            <a:br>
              <a:rPr lang="en-GB" sz="1400"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Automatically routed </a:t>
            </a:r>
            <a:br>
              <a:rPr lang="en-GB" sz="1400" b="1"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With AutoRoute®, Gateway® can now automatically suggest the appropriate service for the patient pathway.  Reducing unnecessary pressure on clinician-based Advice and Guidance, where algorithms can be used instead.</a:t>
            </a:r>
          </a:p>
          <a:p>
            <a:pPr marL="0" lvl="1" indent="0">
              <a:spcBef>
                <a:spcPts val="0"/>
              </a:spcBef>
              <a:spcAft>
                <a:spcPts val="600"/>
              </a:spcAft>
              <a:buNone/>
            </a:pPr>
            <a:br>
              <a:rPr lang="en-GB" sz="1400" b="1"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Bookable Secondary Care Clinic Slots </a:t>
            </a:r>
            <a:br>
              <a:rPr lang="en-GB" sz="1400" b="1"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Trusts implemented RAS services as a way of controlling inappropriate activity.  With Gateway® clinical validation, Trusts can define more granular clinical services trusting that AutoRoute® will ensure appropriateness, directing the patient onto the correct clinical pathway.</a:t>
            </a:r>
          </a:p>
          <a:p>
            <a:pPr marL="0" lvl="1" indent="0">
              <a:spcBef>
                <a:spcPts val="0"/>
              </a:spcBef>
              <a:spcAft>
                <a:spcPts val="600"/>
              </a:spcAft>
              <a:buNone/>
            </a:pPr>
            <a:br>
              <a:rPr lang="en-GB" sz="1400" b="1"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Patient Choice</a:t>
            </a:r>
            <a:br>
              <a:rPr lang="en-GB" sz="1400" b="1"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Through direct integration with e-RS combined with our routing tools, practice staff can easily book patients into the correct service, offering choice directly or by allowing patients to book via the NHS App.</a:t>
            </a:r>
          </a:p>
          <a:p>
            <a:pPr marL="0" lvl="1" indent="0">
              <a:buNone/>
            </a:pPr>
            <a:endParaRPr lang="en-GB" sz="1100" dirty="0">
              <a:latin typeface="Arial" panose="020B0604020202020204" pitchFamily="34" charset="0"/>
              <a:cs typeface="Arial" panose="020B0604020202020204" pitchFamily="34" charset="0"/>
            </a:endParaRPr>
          </a:p>
          <a:p>
            <a:pPr marL="0" lvl="1" indent="0">
              <a:buFont typeface="Arial" panose="020B0604020202020204" pitchFamily="34" charset="0"/>
              <a:buNone/>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604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1DBA37-6ACA-7963-7B84-35DB3D8E3E2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8FCDF-B08A-3C9A-0B2E-CB5828A3F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1D1B9-DDBA-6504-B513-389627ED004A}"/>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000" b="1">
                <a:latin typeface="Arial" panose="020B0604020202020204" pitchFamily="34" charset="0"/>
                <a:cs typeface="Arial" panose="020B0604020202020204" pitchFamily="34" charset="0"/>
              </a:rPr>
              <a:t>Not just for GPs</a:t>
            </a:r>
            <a:endParaRPr lang="en-US" sz="4100" b="1">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36C9385-455B-076B-39E3-907E87ABB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888E96-BE18-37E4-F935-4B7F4D7D0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7BD8FA-8FB5-F0C0-71E6-3093B2024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4994DC1-F825-10C6-D692-1E6C99F587DC}"/>
              </a:ext>
            </a:extLst>
          </p:cNvPr>
          <p:cNvSpPr txBox="1"/>
          <p:nvPr/>
        </p:nvSpPr>
        <p:spPr>
          <a:xfrm>
            <a:off x="496918" y="2330311"/>
            <a:ext cx="10174545" cy="646331"/>
          </a:xfrm>
          <a:prstGeom prst="rect">
            <a:avLst/>
          </a:prstGeom>
          <a:noFill/>
        </p:spPr>
        <p:txBody>
          <a:bodyPr wrap="square">
            <a:spAutoFit/>
          </a:bodyPr>
          <a:lstStyle/>
          <a:p>
            <a:pPr marL="0" lvl="1" indent="0">
              <a:buNone/>
            </a:pPr>
            <a:r>
              <a:rPr lang="en-GB" sz="1800">
                <a:latin typeface="Arial" panose="020B0604020202020204" pitchFamily="34" charset="0"/>
                <a:cs typeface="Arial" panose="020B0604020202020204" pitchFamily="34" charset="0"/>
              </a:rPr>
              <a:t>Gateway® can be used from any user setting, just using a web-browser and NHS Care Identity (CIS2).  Where Gateway® communicates with PDS, EMIS, </a:t>
            </a:r>
            <a:r>
              <a:rPr lang="en-GB" sz="1800" err="1">
                <a:latin typeface="Arial" panose="020B0604020202020204" pitchFamily="34" charset="0"/>
                <a:cs typeface="Arial" panose="020B0604020202020204" pitchFamily="34" charset="0"/>
              </a:rPr>
              <a:t>SystmOne</a:t>
            </a:r>
            <a:r>
              <a:rPr lang="en-GB" sz="1800">
                <a:latin typeface="Arial" panose="020B0604020202020204" pitchFamily="34" charset="0"/>
                <a:cs typeface="Arial" panose="020B0604020202020204" pitchFamily="34" charset="0"/>
              </a:rPr>
              <a:t> and e-RS. </a:t>
            </a:r>
          </a:p>
        </p:txBody>
      </p:sp>
      <p:grpSp>
        <p:nvGrpSpPr>
          <p:cNvPr id="13" name="Group 12">
            <a:extLst>
              <a:ext uri="{FF2B5EF4-FFF2-40B4-BE49-F238E27FC236}">
                <a16:creationId xmlns:a16="http://schemas.microsoft.com/office/drawing/2014/main" id="{2004DD2F-9FCC-B5E4-2320-593065EB8CD6}"/>
              </a:ext>
            </a:extLst>
          </p:cNvPr>
          <p:cNvGrpSpPr/>
          <p:nvPr/>
        </p:nvGrpSpPr>
        <p:grpSpPr>
          <a:xfrm>
            <a:off x="-370120" y="3043659"/>
            <a:ext cx="9711547" cy="3360394"/>
            <a:chOff x="-240483" y="2503388"/>
            <a:chExt cx="9572440" cy="3816132"/>
          </a:xfrm>
        </p:grpSpPr>
        <p:grpSp>
          <p:nvGrpSpPr>
            <p:cNvPr id="15" name="Group 14">
              <a:extLst>
                <a:ext uri="{FF2B5EF4-FFF2-40B4-BE49-F238E27FC236}">
                  <a16:creationId xmlns:a16="http://schemas.microsoft.com/office/drawing/2014/main" id="{63A386C3-A6B6-472E-808B-B349666D40ED}"/>
                </a:ext>
              </a:extLst>
            </p:cNvPr>
            <p:cNvGrpSpPr/>
            <p:nvPr/>
          </p:nvGrpSpPr>
          <p:grpSpPr>
            <a:xfrm>
              <a:off x="-240483" y="2503388"/>
              <a:ext cx="9572440" cy="3816132"/>
              <a:chOff x="-240483" y="2503388"/>
              <a:chExt cx="9572440" cy="3816132"/>
            </a:xfrm>
          </p:grpSpPr>
          <p:sp>
            <p:nvSpPr>
              <p:cNvPr id="19" name="TextBox 18">
                <a:extLst>
                  <a:ext uri="{FF2B5EF4-FFF2-40B4-BE49-F238E27FC236}">
                    <a16:creationId xmlns:a16="http://schemas.microsoft.com/office/drawing/2014/main" id="{6AF190C6-2465-AC36-2969-849DE6296396}"/>
                  </a:ext>
                </a:extLst>
              </p:cNvPr>
              <p:cNvSpPr txBox="1"/>
              <p:nvPr/>
            </p:nvSpPr>
            <p:spPr>
              <a:xfrm>
                <a:off x="-240483" y="2503388"/>
                <a:ext cx="2960711" cy="3180608"/>
              </a:xfrm>
              <a:prstGeom prst="rect">
                <a:avLst/>
              </a:prstGeom>
              <a:noFill/>
              <a:ln>
                <a:noFill/>
              </a:ln>
            </p:spPr>
            <p:txBody>
              <a:bodyPr wrap="square" rtlCol="0">
                <a:spAutoFit/>
              </a:bodyPr>
              <a:lstStyle/>
              <a:p>
                <a:pPr algn="r" fontAlgn="base"/>
                <a:r>
                  <a:rPr lang="en-GB" sz="1600" b="1" i="0">
                    <a:effectLst/>
                    <a:latin typeface="Arial" panose="020B0604020202020204" pitchFamily="34" charset="0"/>
                    <a:cs typeface="Arial" panose="020B0604020202020204" pitchFamily="34" charset="0"/>
                  </a:rPr>
                  <a:t>Primary Care</a:t>
                </a:r>
                <a:br>
                  <a:rPr lang="en-GB" sz="1600" b="0" i="0">
                    <a:effectLst/>
                    <a:latin typeface="Arial" panose="020B0604020202020204" pitchFamily="34" charset="0"/>
                    <a:cs typeface="Arial" panose="020B0604020202020204" pitchFamily="34" charset="0"/>
                  </a:rPr>
                </a:br>
                <a:endParaRPr lang="en-GB" sz="1600">
                  <a:latin typeface="Arial" panose="020B0604020202020204" pitchFamily="34" charset="0"/>
                  <a:cs typeface="Arial" panose="020B0604020202020204" pitchFamily="34" charset="0"/>
                </a:endParaRPr>
              </a:p>
              <a:p>
                <a:pPr algn="r" fontAlgn="base"/>
                <a:r>
                  <a:rPr lang="en-GB" sz="1600" b="1" i="0">
                    <a:effectLst/>
                    <a:latin typeface="Arial" panose="020B0604020202020204" pitchFamily="34" charset="0"/>
                    <a:cs typeface="Arial" panose="020B0604020202020204" pitchFamily="34" charset="0"/>
                  </a:rPr>
                  <a:t>Community Nurses</a:t>
                </a:r>
                <a:br>
                  <a:rPr lang="en-GB" sz="1600" b="0" i="0">
                    <a:effectLst/>
                    <a:latin typeface="Arial" panose="020B0604020202020204" pitchFamily="34" charset="0"/>
                    <a:cs typeface="Arial" panose="020B0604020202020204" pitchFamily="34" charset="0"/>
                  </a:rPr>
                </a:br>
                <a:endParaRPr lang="en-GB" sz="1600" b="0" i="0">
                  <a:effectLst/>
                  <a:latin typeface="Arial" panose="020B0604020202020204" pitchFamily="34" charset="0"/>
                  <a:cs typeface="Arial" panose="020B0604020202020204" pitchFamily="34" charset="0"/>
                </a:endParaRPr>
              </a:p>
              <a:p>
                <a:pPr algn="r" fontAlgn="base"/>
                <a:r>
                  <a:rPr lang="en-GB" sz="1600" b="1">
                    <a:latin typeface="Arial" panose="020B0604020202020204" pitchFamily="34" charset="0"/>
                    <a:cs typeface="Arial" panose="020B0604020202020204" pitchFamily="34" charset="0"/>
                  </a:rPr>
                  <a:t>Secondary Care</a:t>
                </a:r>
                <a:br>
                  <a:rPr lang="en-GB" sz="1600">
                    <a:latin typeface="Arial" panose="020B0604020202020204" pitchFamily="34" charset="0"/>
                    <a:cs typeface="Arial" panose="020B0604020202020204" pitchFamily="34" charset="0"/>
                  </a:rPr>
                </a:br>
                <a:endParaRPr lang="en-GB" sz="1600">
                  <a:latin typeface="Arial" panose="020B0604020202020204" pitchFamily="34" charset="0"/>
                  <a:cs typeface="Arial" panose="020B0604020202020204" pitchFamily="34" charset="0"/>
                </a:endParaRPr>
              </a:p>
              <a:p>
                <a:pPr algn="r" fontAlgn="base"/>
                <a:r>
                  <a:rPr lang="en-GB" sz="1600" b="1">
                    <a:latin typeface="Arial" panose="020B0604020202020204" pitchFamily="34" charset="0"/>
                    <a:cs typeface="Arial" panose="020B0604020202020204" pitchFamily="34" charset="0"/>
                  </a:rPr>
                  <a:t>Enhanced Access</a:t>
                </a:r>
              </a:p>
              <a:p>
                <a:pPr algn="r" fontAlgn="base"/>
                <a:endParaRPr lang="en-GB" sz="1600" b="1">
                  <a:latin typeface="Arial" panose="020B0604020202020204" pitchFamily="34" charset="0"/>
                  <a:cs typeface="Arial" panose="020B0604020202020204" pitchFamily="34" charset="0"/>
                </a:endParaRPr>
              </a:p>
              <a:p>
                <a:pPr algn="r" fontAlgn="base"/>
                <a:r>
                  <a:rPr lang="en-GB" sz="1600" b="1">
                    <a:latin typeface="Arial" panose="020B0604020202020204" pitchFamily="34" charset="0"/>
                    <a:cs typeface="Arial" panose="020B0604020202020204" pitchFamily="34" charset="0"/>
                  </a:rPr>
                  <a:t>Dentists</a:t>
                </a:r>
              </a:p>
              <a:p>
                <a:pPr algn="r" fontAlgn="base"/>
                <a:endParaRPr lang="en-GB" sz="1600" b="1">
                  <a:latin typeface="Arial" panose="020B0604020202020204" pitchFamily="34" charset="0"/>
                  <a:cs typeface="Arial" panose="020B0604020202020204" pitchFamily="34" charset="0"/>
                </a:endParaRPr>
              </a:p>
              <a:p>
                <a:pPr algn="r" fontAlgn="base"/>
                <a:r>
                  <a:rPr lang="en-GB" sz="1600" b="1">
                    <a:latin typeface="Arial" panose="020B0604020202020204" pitchFamily="34" charset="0"/>
                    <a:cs typeface="Arial" panose="020B0604020202020204" pitchFamily="34" charset="0"/>
                  </a:rPr>
                  <a:t>Opticians</a:t>
                </a:r>
                <a:endParaRPr lang="en-GB" sz="160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8713CDB3-CAA6-4B68-E2E9-3D9040B76633}"/>
                  </a:ext>
                </a:extLst>
              </p:cNvPr>
              <p:cNvGrpSpPr/>
              <p:nvPr/>
            </p:nvGrpSpPr>
            <p:grpSpPr>
              <a:xfrm>
                <a:off x="5163648" y="5212080"/>
                <a:ext cx="3677920" cy="1107440"/>
                <a:chOff x="4312920" y="2453640"/>
                <a:chExt cx="5130700" cy="1544879"/>
              </a:xfrm>
            </p:grpSpPr>
            <p:grpSp>
              <p:nvGrpSpPr>
                <p:cNvPr id="45" name="Group 44">
                  <a:extLst>
                    <a:ext uri="{FF2B5EF4-FFF2-40B4-BE49-F238E27FC236}">
                      <a16:creationId xmlns:a16="http://schemas.microsoft.com/office/drawing/2014/main" id="{5D3AE7FE-F6E3-EF17-D89B-24E02E0658BA}"/>
                    </a:ext>
                  </a:extLst>
                </p:cNvPr>
                <p:cNvGrpSpPr/>
                <p:nvPr/>
              </p:nvGrpSpPr>
              <p:grpSpPr>
                <a:xfrm>
                  <a:off x="4744741" y="2753734"/>
                  <a:ext cx="1717020" cy="908945"/>
                  <a:chOff x="5953780" y="2441874"/>
                  <a:chExt cx="2248557" cy="1190326"/>
                </a:xfrm>
              </p:grpSpPr>
              <p:sp>
                <p:nvSpPr>
                  <p:cNvPr id="50" name="Rectangle: Rounded Corners 49">
                    <a:extLst>
                      <a:ext uri="{FF2B5EF4-FFF2-40B4-BE49-F238E27FC236}">
                        <a16:creationId xmlns:a16="http://schemas.microsoft.com/office/drawing/2014/main" id="{1CE72A43-7441-E0AB-4A9C-0463CAB802A3}"/>
                      </a:ext>
                    </a:extLst>
                  </p:cNvPr>
                  <p:cNvSpPr/>
                  <p:nvPr/>
                </p:nvSpPr>
                <p:spPr>
                  <a:xfrm>
                    <a:off x="5953780" y="2441874"/>
                    <a:ext cx="2248557" cy="119032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Picture 2" descr="HOW TO CREATE MASTER TIMETABLE IN EMIS WEBSITE - TAMNEWS">
                    <a:extLst>
                      <a:ext uri="{FF2B5EF4-FFF2-40B4-BE49-F238E27FC236}">
                        <a16:creationId xmlns:a16="http://schemas.microsoft.com/office/drawing/2014/main" id="{DB9DB821-340E-1E13-B7D8-CC9C11B68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780" y="2606803"/>
                    <a:ext cx="1897916" cy="8237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46" name="Group 45">
                  <a:extLst>
                    <a:ext uri="{FF2B5EF4-FFF2-40B4-BE49-F238E27FC236}">
                      <a16:creationId xmlns:a16="http://schemas.microsoft.com/office/drawing/2014/main" id="{A0668CDC-B578-3001-FD41-4FFB6172FA92}"/>
                    </a:ext>
                  </a:extLst>
                </p:cNvPr>
                <p:cNvGrpSpPr/>
                <p:nvPr/>
              </p:nvGrpSpPr>
              <p:grpSpPr>
                <a:xfrm>
                  <a:off x="7251376" y="2753733"/>
                  <a:ext cx="1717020" cy="908946"/>
                  <a:chOff x="9249750" y="2404806"/>
                  <a:chExt cx="2248557" cy="1190327"/>
                </a:xfrm>
              </p:grpSpPr>
              <p:sp>
                <p:nvSpPr>
                  <p:cNvPr id="48" name="Rectangle: Rounded Corners 47">
                    <a:extLst>
                      <a:ext uri="{FF2B5EF4-FFF2-40B4-BE49-F238E27FC236}">
                        <a16:creationId xmlns:a16="http://schemas.microsoft.com/office/drawing/2014/main" id="{C0518052-2AAC-2C6F-C375-341B6AC864CD}"/>
                      </a:ext>
                    </a:extLst>
                  </p:cNvPr>
                  <p:cNvSpPr/>
                  <p:nvPr/>
                </p:nvSpPr>
                <p:spPr>
                  <a:xfrm>
                    <a:off x="9249750" y="2404806"/>
                    <a:ext cx="2248557" cy="1190327"/>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 descr="Hospital IT solutions - a new way needed">
                    <a:extLst>
                      <a:ext uri="{FF2B5EF4-FFF2-40B4-BE49-F238E27FC236}">
                        <a16:creationId xmlns:a16="http://schemas.microsoft.com/office/drawing/2014/main" id="{7A17CFFB-480F-6853-49CA-97C8D1392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7533" y="2835953"/>
                    <a:ext cx="1659635" cy="3280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47" name="Rectangle 46">
                  <a:extLst>
                    <a:ext uri="{FF2B5EF4-FFF2-40B4-BE49-F238E27FC236}">
                      <a16:creationId xmlns:a16="http://schemas.microsoft.com/office/drawing/2014/main" id="{7DEE909C-F77C-8F24-170D-B58C445290D6}"/>
                    </a:ext>
                  </a:extLst>
                </p:cNvPr>
                <p:cNvSpPr/>
                <p:nvPr/>
              </p:nvSpPr>
              <p:spPr>
                <a:xfrm>
                  <a:off x="4312920" y="2453640"/>
                  <a:ext cx="5130700" cy="1544879"/>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icture 20" descr="A colorful triangle logo&#10;&#10;Description automatically generated">
                <a:extLst>
                  <a:ext uri="{FF2B5EF4-FFF2-40B4-BE49-F238E27FC236}">
                    <a16:creationId xmlns:a16="http://schemas.microsoft.com/office/drawing/2014/main" id="{12F15773-3CBA-59EF-49AF-92B2E5C4BBF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645069" y="3195477"/>
                <a:ext cx="846786" cy="859812"/>
              </a:xfrm>
              <a:prstGeom prst="rect">
                <a:avLst/>
              </a:prstGeom>
              <a:ln>
                <a:solidFill>
                  <a:schemeClr val="tx1"/>
                </a:solidFill>
              </a:ln>
            </p:spPr>
          </p:pic>
          <p:grpSp>
            <p:nvGrpSpPr>
              <p:cNvPr id="22" name="Group 21">
                <a:extLst>
                  <a:ext uri="{FF2B5EF4-FFF2-40B4-BE49-F238E27FC236}">
                    <a16:creationId xmlns:a16="http://schemas.microsoft.com/office/drawing/2014/main" id="{857A83E5-6DC1-2C7A-7D4F-235D86679BB9}"/>
                  </a:ext>
                </a:extLst>
              </p:cNvPr>
              <p:cNvGrpSpPr/>
              <p:nvPr/>
            </p:nvGrpSpPr>
            <p:grpSpPr>
              <a:xfrm>
                <a:off x="5312449" y="3333161"/>
                <a:ext cx="1036940" cy="553667"/>
                <a:chOff x="3362283" y="3054840"/>
                <a:chExt cx="1230838" cy="657197"/>
              </a:xfrm>
            </p:grpSpPr>
            <p:sp>
              <p:nvSpPr>
                <p:cNvPr id="42" name="Rectangle: Rounded Corners 41">
                  <a:extLst>
                    <a:ext uri="{FF2B5EF4-FFF2-40B4-BE49-F238E27FC236}">
                      <a16:creationId xmlns:a16="http://schemas.microsoft.com/office/drawing/2014/main" id="{86FDCC3E-F748-1FFE-7B86-0869F9FDDD37}"/>
                    </a:ext>
                  </a:extLst>
                </p:cNvPr>
                <p:cNvSpPr/>
                <p:nvPr/>
              </p:nvSpPr>
              <p:spPr>
                <a:xfrm>
                  <a:off x="3362283" y="3054840"/>
                  <a:ext cx="1230838" cy="65157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6">
                  <a:extLst>
                    <a:ext uri="{FF2B5EF4-FFF2-40B4-BE49-F238E27FC236}">
                      <a16:creationId xmlns:a16="http://schemas.microsoft.com/office/drawing/2014/main" id="{70071C90-7448-0CEE-C974-D756EBBCA3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7029" y="3138313"/>
                  <a:ext cx="601345" cy="2423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A17FFAF4-0F71-F09F-38A0-322471B3811C}"/>
                    </a:ext>
                  </a:extLst>
                </p:cNvPr>
                <p:cNvSpPr txBox="1"/>
                <p:nvPr/>
              </p:nvSpPr>
              <p:spPr>
                <a:xfrm>
                  <a:off x="3607094" y="3346709"/>
                  <a:ext cx="744899" cy="365328"/>
                </a:xfrm>
                <a:prstGeom prst="rect">
                  <a:avLst/>
                </a:prstGeom>
                <a:noFill/>
                <a:ln>
                  <a:noFill/>
                </a:ln>
              </p:spPr>
              <p:txBody>
                <a:bodyPr wrap="square" rtlCol="0">
                  <a:spAutoFit/>
                </a:bodyPr>
                <a:lstStyle/>
                <a:p>
                  <a:pPr algn="ctr"/>
                  <a:r>
                    <a:rPr lang="en-GB" sz="1400" b="1">
                      <a:latin typeface="Frutiger" panose="020B0500000000000000" pitchFamily="34" charset="0"/>
                    </a:rPr>
                    <a:t>PDS</a:t>
                  </a:r>
                </a:p>
              </p:txBody>
            </p:sp>
          </p:grpSp>
          <p:grpSp>
            <p:nvGrpSpPr>
              <p:cNvPr id="23" name="Group 22">
                <a:extLst>
                  <a:ext uri="{FF2B5EF4-FFF2-40B4-BE49-F238E27FC236}">
                    <a16:creationId xmlns:a16="http://schemas.microsoft.com/office/drawing/2014/main" id="{22E031FC-2C50-CECE-D4D8-FA6E5F0CE393}"/>
                  </a:ext>
                </a:extLst>
              </p:cNvPr>
              <p:cNvGrpSpPr/>
              <p:nvPr/>
            </p:nvGrpSpPr>
            <p:grpSpPr>
              <a:xfrm>
                <a:off x="7909128" y="2993374"/>
                <a:ext cx="1036940" cy="553668"/>
                <a:chOff x="3362283" y="3054839"/>
                <a:chExt cx="1230838" cy="657198"/>
              </a:xfrm>
            </p:grpSpPr>
            <p:sp>
              <p:nvSpPr>
                <p:cNvPr id="39" name="Rectangle: Rounded Corners 38">
                  <a:extLst>
                    <a:ext uri="{FF2B5EF4-FFF2-40B4-BE49-F238E27FC236}">
                      <a16:creationId xmlns:a16="http://schemas.microsoft.com/office/drawing/2014/main" id="{3840DCA2-8CD1-2599-5FB5-96D6311DF709}"/>
                    </a:ext>
                  </a:extLst>
                </p:cNvPr>
                <p:cNvSpPr/>
                <p:nvPr/>
              </p:nvSpPr>
              <p:spPr>
                <a:xfrm>
                  <a:off x="3362283" y="3054839"/>
                  <a:ext cx="1230838" cy="65157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6">
                  <a:extLst>
                    <a:ext uri="{FF2B5EF4-FFF2-40B4-BE49-F238E27FC236}">
                      <a16:creationId xmlns:a16="http://schemas.microsoft.com/office/drawing/2014/main" id="{725C285E-9E34-587F-2706-E24CFFF624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7029" y="3138313"/>
                  <a:ext cx="601345" cy="2423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E5D120FC-E1AC-4979-3FD3-F1E3A5790F45}"/>
                    </a:ext>
                  </a:extLst>
                </p:cNvPr>
                <p:cNvSpPr txBox="1"/>
                <p:nvPr/>
              </p:nvSpPr>
              <p:spPr>
                <a:xfrm>
                  <a:off x="3607094" y="3346709"/>
                  <a:ext cx="744899" cy="365328"/>
                </a:xfrm>
                <a:prstGeom prst="rect">
                  <a:avLst/>
                </a:prstGeom>
                <a:noFill/>
                <a:ln>
                  <a:noFill/>
                </a:ln>
              </p:spPr>
              <p:txBody>
                <a:bodyPr wrap="square" rtlCol="0">
                  <a:spAutoFit/>
                </a:bodyPr>
                <a:lstStyle/>
                <a:p>
                  <a:pPr algn="ctr"/>
                  <a:r>
                    <a:rPr lang="en-GB" sz="1400" b="1">
                      <a:latin typeface="Frutiger" panose="020B0500000000000000" pitchFamily="34" charset="0"/>
                    </a:rPr>
                    <a:t>e-RS</a:t>
                  </a:r>
                </a:p>
              </p:txBody>
            </p:sp>
          </p:grpSp>
          <p:sp>
            <p:nvSpPr>
              <p:cNvPr id="24" name="Rectangle 23">
                <a:extLst>
                  <a:ext uri="{FF2B5EF4-FFF2-40B4-BE49-F238E27FC236}">
                    <a16:creationId xmlns:a16="http://schemas.microsoft.com/office/drawing/2014/main" id="{868F42E9-F753-9AF5-CCB1-C6B874397F3D}"/>
                  </a:ext>
                </a:extLst>
              </p:cNvPr>
              <p:cNvSpPr/>
              <p:nvPr/>
            </p:nvSpPr>
            <p:spPr>
              <a:xfrm>
                <a:off x="4384051" y="2803631"/>
                <a:ext cx="4947906" cy="1633211"/>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B234E549-150C-A6B1-DCBD-113D0BA1E553}"/>
                  </a:ext>
                </a:extLst>
              </p:cNvPr>
              <p:cNvCxnSpPr>
                <a:cxnSpLocks/>
              </p:cNvCxnSpPr>
              <p:nvPr/>
            </p:nvCxnSpPr>
            <p:spPr>
              <a:xfrm flipH="1" flipV="1">
                <a:off x="2890052" y="3195477"/>
                <a:ext cx="812040" cy="343546"/>
              </a:xfrm>
              <a:prstGeom prst="straightConnector1">
                <a:avLst/>
              </a:prstGeom>
              <a:ln>
                <a:solidFill>
                  <a:schemeClr val="tx1"/>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19216D2E-F20F-4622-E7AD-DADFFE7872D8}"/>
                  </a:ext>
                </a:extLst>
              </p:cNvPr>
              <p:cNvCxnSpPr>
                <a:cxnSpLocks/>
              </p:cNvCxnSpPr>
              <p:nvPr/>
            </p:nvCxnSpPr>
            <p:spPr>
              <a:xfrm flipH="1">
                <a:off x="2860043" y="3815787"/>
                <a:ext cx="812990" cy="285509"/>
              </a:xfrm>
              <a:prstGeom prst="straightConnector1">
                <a:avLst/>
              </a:prstGeom>
              <a:ln>
                <a:solidFill>
                  <a:schemeClr val="tx1"/>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DD5B7D0-7EB7-993B-DBC9-24D4D69E7008}"/>
                  </a:ext>
                </a:extLst>
              </p:cNvPr>
              <p:cNvCxnSpPr>
                <a:cxnSpLocks/>
              </p:cNvCxnSpPr>
              <p:nvPr/>
            </p:nvCxnSpPr>
            <p:spPr>
              <a:xfrm flipH="1">
                <a:off x="2894510" y="3973975"/>
                <a:ext cx="807582" cy="531577"/>
              </a:xfrm>
              <a:prstGeom prst="straightConnector1">
                <a:avLst/>
              </a:prstGeom>
              <a:ln>
                <a:solidFill>
                  <a:schemeClr val="tx1"/>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C61450F-C963-438C-0F8E-7BE476FAB3E4}"/>
                  </a:ext>
                </a:extLst>
              </p:cNvPr>
              <p:cNvCxnSpPr>
                <a:cxnSpLocks/>
              </p:cNvCxnSpPr>
              <p:nvPr/>
            </p:nvCxnSpPr>
            <p:spPr>
              <a:xfrm flipH="1" flipV="1">
                <a:off x="2890052" y="2787027"/>
                <a:ext cx="812040" cy="492771"/>
              </a:xfrm>
              <a:prstGeom prst="straightConnector1">
                <a:avLst/>
              </a:prstGeom>
              <a:ln>
                <a:solidFill>
                  <a:schemeClr val="tx1"/>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85FE0C92-1326-DDF4-A11B-BD564B8D4037}"/>
                  </a:ext>
                </a:extLst>
              </p:cNvPr>
              <p:cNvGrpSpPr/>
              <p:nvPr/>
            </p:nvGrpSpPr>
            <p:grpSpPr>
              <a:xfrm>
                <a:off x="3832616" y="3333161"/>
                <a:ext cx="1036940" cy="553667"/>
                <a:chOff x="3362283" y="3054840"/>
                <a:chExt cx="1230838" cy="657197"/>
              </a:xfrm>
            </p:grpSpPr>
            <p:sp>
              <p:nvSpPr>
                <p:cNvPr id="36" name="Rectangle: Rounded Corners 35">
                  <a:extLst>
                    <a:ext uri="{FF2B5EF4-FFF2-40B4-BE49-F238E27FC236}">
                      <a16:creationId xmlns:a16="http://schemas.microsoft.com/office/drawing/2014/main" id="{72CC967C-71F9-52CA-5C2A-8AA0E71A836D}"/>
                    </a:ext>
                  </a:extLst>
                </p:cNvPr>
                <p:cNvSpPr/>
                <p:nvPr/>
              </p:nvSpPr>
              <p:spPr>
                <a:xfrm>
                  <a:off x="3362283" y="3054840"/>
                  <a:ext cx="1230838" cy="65157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6">
                  <a:extLst>
                    <a:ext uri="{FF2B5EF4-FFF2-40B4-BE49-F238E27FC236}">
                      <a16:creationId xmlns:a16="http://schemas.microsoft.com/office/drawing/2014/main" id="{94AC7169-D6DA-3F44-02D0-A7CAC10BCD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7029" y="3138313"/>
                  <a:ext cx="601345" cy="2423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DCA1836B-9384-5564-EC30-1BF038640972}"/>
                    </a:ext>
                  </a:extLst>
                </p:cNvPr>
                <p:cNvSpPr txBox="1"/>
                <p:nvPr/>
              </p:nvSpPr>
              <p:spPr>
                <a:xfrm>
                  <a:off x="3607094" y="3346709"/>
                  <a:ext cx="744899" cy="365328"/>
                </a:xfrm>
                <a:prstGeom prst="rect">
                  <a:avLst/>
                </a:prstGeom>
                <a:noFill/>
                <a:ln>
                  <a:noFill/>
                </a:ln>
              </p:spPr>
              <p:txBody>
                <a:bodyPr wrap="square" rtlCol="0">
                  <a:spAutoFit/>
                </a:bodyPr>
                <a:lstStyle/>
                <a:p>
                  <a:pPr algn="ctr"/>
                  <a:r>
                    <a:rPr lang="en-GB" sz="1400" b="1">
                      <a:latin typeface="Frutiger" panose="020B0500000000000000" pitchFamily="34" charset="0"/>
                    </a:rPr>
                    <a:t>CIS2</a:t>
                  </a:r>
                </a:p>
              </p:txBody>
            </p:sp>
          </p:grpSp>
          <p:grpSp>
            <p:nvGrpSpPr>
              <p:cNvPr id="30" name="Group 29">
                <a:extLst>
                  <a:ext uri="{FF2B5EF4-FFF2-40B4-BE49-F238E27FC236}">
                    <a16:creationId xmlns:a16="http://schemas.microsoft.com/office/drawing/2014/main" id="{5856BC4B-3C1E-A0BE-F824-4E5CCC2C8433}"/>
                  </a:ext>
                </a:extLst>
              </p:cNvPr>
              <p:cNvGrpSpPr/>
              <p:nvPr/>
            </p:nvGrpSpPr>
            <p:grpSpPr>
              <a:xfrm>
                <a:off x="7909128" y="3671806"/>
                <a:ext cx="1036940" cy="553667"/>
                <a:chOff x="3362283" y="3054840"/>
                <a:chExt cx="1230838" cy="657197"/>
              </a:xfrm>
            </p:grpSpPr>
            <p:sp>
              <p:nvSpPr>
                <p:cNvPr id="33" name="Rectangle: Rounded Corners 32">
                  <a:extLst>
                    <a:ext uri="{FF2B5EF4-FFF2-40B4-BE49-F238E27FC236}">
                      <a16:creationId xmlns:a16="http://schemas.microsoft.com/office/drawing/2014/main" id="{D6926ED8-82F9-AE9A-5948-42B889DDC7C7}"/>
                    </a:ext>
                  </a:extLst>
                </p:cNvPr>
                <p:cNvSpPr/>
                <p:nvPr/>
              </p:nvSpPr>
              <p:spPr>
                <a:xfrm>
                  <a:off x="3362283" y="3054840"/>
                  <a:ext cx="1230838" cy="65157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4B7EB658-9DE6-3897-946D-8733A60A26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7029" y="3138313"/>
                  <a:ext cx="601345" cy="2423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A7977E49-7C11-FE63-2DD5-063F8BB6A9C0}"/>
                    </a:ext>
                  </a:extLst>
                </p:cNvPr>
                <p:cNvSpPr txBox="1"/>
                <p:nvPr/>
              </p:nvSpPr>
              <p:spPr>
                <a:xfrm>
                  <a:off x="3459082" y="3346709"/>
                  <a:ext cx="1066255" cy="365328"/>
                </a:xfrm>
                <a:prstGeom prst="rect">
                  <a:avLst/>
                </a:prstGeom>
                <a:noFill/>
                <a:ln>
                  <a:noFill/>
                </a:ln>
              </p:spPr>
              <p:txBody>
                <a:bodyPr wrap="square" rtlCol="0">
                  <a:spAutoFit/>
                </a:bodyPr>
                <a:lstStyle/>
                <a:p>
                  <a:pPr algn="ctr"/>
                  <a:r>
                    <a:rPr lang="en-GB" sz="1400" b="1">
                      <a:latin typeface="Frutiger" panose="020B0500000000000000" pitchFamily="34" charset="0"/>
                    </a:rPr>
                    <a:t>NHSmail</a:t>
                  </a:r>
                </a:p>
              </p:txBody>
            </p:sp>
          </p:grpSp>
          <p:cxnSp>
            <p:nvCxnSpPr>
              <p:cNvPr id="31" name="Straight Arrow Connector 30">
                <a:extLst>
                  <a:ext uri="{FF2B5EF4-FFF2-40B4-BE49-F238E27FC236}">
                    <a16:creationId xmlns:a16="http://schemas.microsoft.com/office/drawing/2014/main" id="{0FA224B2-9FD0-A98D-E6C4-8C31B5D49391}"/>
                  </a:ext>
                </a:extLst>
              </p:cNvPr>
              <p:cNvCxnSpPr>
                <a:cxnSpLocks/>
              </p:cNvCxnSpPr>
              <p:nvPr/>
            </p:nvCxnSpPr>
            <p:spPr>
              <a:xfrm flipH="1">
                <a:off x="2890052" y="4186177"/>
                <a:ext cx="812040" cy="864243"/>
              </a:xfrm>
              <a:prstGeom prst="straightConnector1">
                <a:avLst/>
              </a:prstGeom>
              <a:ln>
                <a:solidFill>
                  <a:schemeClr val="tx1"/>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E7548FD8-2131-2533-EB2D-1EB2C654244D}"/>
                  </a:ext>
                </a:extLst>
              </p:cNvPr>
              <p:cNvCxnSpPr>
                <a:cxnSpLocks/>
              </p:cNvCxnSpPr>
              <p:nvPr/>
            </p:nvCxnSpPr>
            <p:spPr>
              <a:xfrm flipH="1">
                <a:off x="2890052" y="3671806"/>
                <a:ext cx="812040" cy="0"/>
              </a:xfrm>
              <a:prstGeom prst="straightConnector1">
                <a:avLst/>
              </a:prstGeom>
              <a:ln>
                <a:solidFill>
                  <a:schemeClr val="tx1"/>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17" name="Straight Arrow Connector 16">
              <a:extLst>
                <a:ext uri="{FF2B5EF4-FFF2-40B4-BE49-F238E27FC236}">
                  <a16:creationId xmlns:a16="http://schemas.microsoft.com/office/drawing/2014/main" id="{A21E9CF1-0AE7-63C7-6797-9773CF7BDD43}"/>
                </a:ext>
              </a:extLst>
            </p:cNvPr>
            <p:cNvCxnSpPr>
              <a:cxnSpLocks/>
            </p:cNvCxnSpPr>
            <p:nvPr/>
          </p:nvCxnSpPr>
          <p:spPr>
            <a:xfrm flipH="1">
              <a:off x="6637686" y="4475424"/>
              <a:ext cx="7383" cy="706528"/>
            </a:xfrm>
            <a:prstGeom prst="straightConnector1">
              <a:avLst/>
            </a:prstGeom>
            <a:ln>
              <a:solidFill>
                <a:schemeClr val="tx1"/>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2397846-6DB1-F749-0D98-674E7E45931A}"/>
                </a:ext>
              </a:extLst>
            </p:cNvPr>
            <p:cNvCxnSpPr>
              <a:cxnSpLocks/>
            </p:cNvCxnSpPr>
            <p:nvPr/>
          </p:nvCxnSpPr>
          <p:spPr>
            <a:xfrm flipV="1">
              <a:off x="6858004" y="4522526"/>
              <a:ext cx="0" cy="659426"/>
            </a:xfrm>
            <a:prstGeom prst="straightConnector1">
              <a:avLst/>
            </a:prstGeom>
            <a:ln>
              <a:solidFill>
                <a:schemeClr val="tx1"/>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23664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F616DC-FCA4-3D77-B4D5-0E7AA6662BD1}"/>
              </a:ext>
            </a:extLst>
          </p:cNvPr>
          <p:cNvSpPr>
            <a:spLocks noGrp="1"/>
          </p:cNvSpPr>
          <p:nvPr>
            <p:ph type="ctrTitle"/>
          </p:nvPr>
        </p:nvSpPr>
        <p:spPr>
          <a:xfrm>
            <a:off x="987689" y="3071183"/>
            <a:ext cx="9910296" cy="2590027"/>
          </a:xfrm>
        </p:spPr>
        <p:txBody>
          <a:bodyPr anchor="t">
            <a:normAutofit/>
          </a:bodyPr>
          <a:lstStyle/>
          <a:p>
            <a:pPr algn="l"/>
            <a:r>
              <a:rPr lang="en-GB" sz="8000">
                <a:latin typeface="Arial" panose="020B0604020202020204" pitchFamily="34" charset="0"/>
                <a:cs typeface="Arial" panose="020B0604020202020204" pitchFamily="34" charset="0"/>
              </a:rPr>
              <a:t>Benefits for Patients</a:t>
            </a:r>
          </a:p>
        </p:txBody>
      </p:sp>
      <p:sp>
        <p:nvSpPr>
          <p:cNvPr id="26" name="Rectangle 2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601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06211-2B59-7B3E-61C9-44EDA865FCBD}"/>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b="1" kern="1200">
                <a:solidFill>
                  <a:schemeClr val="tx1"/>
                </a:solidFill>
                <a:latin typeface="Arial" panose="020B0604020202020204" pitchFamily="34" charset="0"/>
                <a:cs typeface="Arial" panose="020B0604020202020204" pitchFamily="34" charset="0"/>
              </a:rPr>
              <a:t>Patient experience, choice, and outcomes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8BD92A6-94FC-246B-7143-367D69BD6BB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20581" y="2286794"/>
            <a:ext cx="6396606" cy="3639450"/>
          </a:xfrm>
        </p:spPr>
        <p:txBody>
          <a:bodyPr>
            <a:noAutofit/>
          </a:bodyPr>
          <a:lstStyle/>
          <a:p>
            <a:pPr marL="0" indent="0">
              <a:spcBef>
                <a:spcPts val="2500"/>
              </a:spcBef>
              <a:buFont typeface="Arial" panose="020B0604020202020204" pitchFamily="34" charset="0"/>
              <a:buNone/>
            </a:pPr>
            <a:r>
              <a:rPr lang="en-GB" sz="1600" b="1">
                <a:latin typeface="Arial" panose="020B0604020202020204" pitchFamily="34" charset="0"/>
                <a:cs typeface="Arial" panose="020B0604020202020204" pitchFamily="34" charset="0"/>
              </a:rPr>
              <a:t>Benefits for Patients and Providers</a:t>
            </a:r>
          </a:p>
          <a:p>
            <a:pPr marL="0" lvl="1" indent="0">
              <a:buFont typeface="Arial" panose="020B0604020202020204" pitchFamily="34" charset="0"/>
              <a:buNone/>
            </a:pPr>
            <a:r>
              <a:rPr lang="en-GB" sz="1600">
                <a:latin typeface="Arial" panose="020B0604020202020204" pitchFamily="34" charset="0"/>
                <a:cs typeface="Arial" panose="020B0604020202020204" pitchFamily="34" charset="0"/>
              </a:rPr>
              <a:t>Patients experience shorter waiting times and care closer to home while providers get more appropriate referrals.</a:t>
            </a:r>
          </a:p>
          <a:p>
            <a:pPr marL="0" indent="0">
              <a:spcBef>
                <a:spcPts val="2500"/>
              </a:spcBef>
              <a:buFont typeface="Arial" panose="020B0604020202020204" pitchFamily="34" charset="0"/>
              <a:buNone/>
            </a:pPr>
            <a:r>
              <a:rPr lang="en-GB" sz="1600" b="1">
                <a:latin typeface="Arial" panose="020B0604020202020204" pitchFamily="34" charset="0"/>
                <a:cs typeface="Arial" panose="020B0604020202020204" pitchFamily="34" charset="0"/>
              </a:rPr>
              <a:t>Enhanced Patient Choice</a:t>
            </a:r>
          </a:p>
          <a:p>
            <a:pPr marL="0" lvl="1" indent="0">
              <a:buFont typeface="Arial" panose="020B0604020202020204" pitchFamily="34" charset="0"/>
              <a:buNone/>
            </a:pPr>
            <a:r>
              <a:rPr lang="en-GB" sz="1600">
                <a:latin typeface="Arial" panose="020B0604020202020204" pitchFamily="34" charset="0"/>
                <a:cs typeface="Arial" panose="020B0604020202020204" pitchFamily="34" charset="0"/>
              </a:rPr>
              <a:t>The Gateway platform supports patient choice by offering intelligent recommendations and various booking options.</a:t>
            </a:r>
          </a:p>
          <a:p>
            <a:pPr marL="0" indent="0">
              <a:spcBef>
                <a:spcPts val="2500"/>
              </a:spcBef>
              <a:buFont typeface="Arial" panose="020B0604020202020204" pitchFamily="34" charset="0"/>
              <a:buNone/>
            </a:pPr>
            <a:r>
              <a:rPr lang="en-GB" sz="1600" b="1">
                <a:latin typeface="Arial" panose="020B0604020202020204" pitchFamily="34" charset="0"/>
                <a:cs typeface="Arial" panose="020B0604020202020204" pitchFamily="34" charset="0"/>
              </a:rPr>
              <a:t>Flexible Booking Options</a:t>
            </a:r>
          </a:p>
          <a:p>
            <a:pPr marL="0" lvl="1" indent="0">
              <a:buFont typeface="Arial" panose="020B0604020202020204" pitchFamily="34" charset="0"/>
              <a:buNone/>
            </a:pPr>
            <a:r>
              <a:rPr lang="en-GB" sz="1600">
                <a:latin typeface="Arial" panose="020B0604020202020204" pitchFamily="34" charset="0"/>
                <a:cs typeface="Arial" panose="020B0604020202020204" pitchFamily="34" charset="0"/>
              </a:rPr>
              <a:t>Patients can book appointments themselves, choose from shortlisted providers, or have the practice book for them based on needs.</a:t>
            </a:r>
          </a:p>
          <a:p>
            <a:pPr marL="0" indent="0">
              <a:spcBef>
                <a:spcPts val="2500"/>
              </a:spcBef>
              <a:buFont typeface="Arial" panose="020B0604020202020204" pitchFamily="34" charset="0"/>
              <a:buNone/>
            </a:pPr>
            <a:r>
              <a:rPr lang="en-GB" sz="1600" b="1">
                <a:latin typeface="Arial" panose="020B0604020202020204" pitchFamily="34" charset="0"/>
                <a:cs typeface="Arial" panose="020B0604020202020204" pitchFamily="34" charset="0"/>
              </a:rPr>
              <a:t>Improved Referral Efficiency</a:t>
            </a:r>
          </a:p>
          <a:p>
            <a:pPr marL="0" lvl="1" indent="0">
              <a:buFont typeface="Arial" panose="020B0604020202020204" pitchFamily="34" charset="0"/>
              <a:buNone/>
            </a:pPr>
            <a:r>
              <a:rPr lang="en-GB" sz="1600">
                <a:latin typeface="Arial" panose="020B0604020202020204" pitchFamily="34" charset="0"/>
                <a:cs typeface="Arial" panose="020B0604020202020204" pitchFamily="34" charset="0"/>
              </a:rPr>
              <a:t>Gateway reduces administrative time, prevents delayed referrals, and aids shared decision making between patients and providers.</a:t>
            </a:r>
          </a:p>
        </p:txBody>
      </p:sp>
      <p:pic>
        <p:nvPicPr>
          <p:cNvPr id="5" name="Content Placeholder 4" descr="Doctor holding patients hand">
            <a:extLst>
              <a:ext uri="{FF2B5EF4-FFF2-40B4-BE49-F238E27FC236}">
                <a16:creationId xmlns:a16="http://schemas.microsoft.com/office/drawing/2014/main" id="{15403908-6DB0-423B-A871-14FA49041A6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t="580" b="580"/>
          <a:stretch/>
        </p:blipFill>
        <p:spPr>
          <a:xfrm>
            <a:off x="6867443" y="2634523"/>
            <a:ext cx="4468389" cy="2943993"/>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056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C5CB8-D7E7-52AD-C6A5-8C3B2993C3DC}"/>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100" b="1">
                <a:latin typeface="Arial" panose="020B0604020202020204" pitchFamily="34" charset="0"/>
                <a:cs typeface="Arial" panose="020B0604020202020204" pitchFamily="34" charset="0"/>
              </a:rPr>
              <a:t>Reduced waiting times and improved access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A463C4E-9C86-496C-6356-127D247EC9E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725" y="2389218"/>
            <a:ext cx="6848958" cy="3770422"/>
          </a:xfrm>
        </p:spPr>
        <p:txBody>
          <a:bodyPr>
            <a:noAutofit/>
          </a:bodyPr>
          <a:lstStyle/>
          <a:p>
            <a:pPr marL="0" indent="0">
              <a:spcBef>
                <a:spcPts val="2500"/>
              </a:spcBef>
              <a:buFont typeface="Arial" panose="020B0604020202020204" pitchFamily="34" charset="0"/>
              <a:buNone/>
            </a:pPr>
            <a:r>
              <a:rPr lang="en-GB" sz="1600" b="1">
                <a:latin typeface="Arial" panose="020B0604020202020204" pitchFamily="34" charset="0"/>
                <a:cs typeface="Arial" panose="020B0604020202020204" pitchFamily="34" charset="0"/>
              </a:rPr>
              <a:t>Timely Specialist Input</a:t>
            </a:r>
          </a:p>
          <a:p>
            <a:pPr marL="0" lvl="1" indent="0">
              <a:buFont typeface="Arial" panose="020B0604020202020204" pitchFamily="34" charset="0"/>
              <a:buNone/>
            </a:pPr>
            <a:r>
              <a:rPr lang="en-GB" sz="1600">
                <a:latin typeface="Arial" panose="020B0604020202020204" pitchFamily="34" charset="0"/>
                <a:cs typeface="Arial" panose="020B0604020202020204" pitchFamily="34" charset="0"/>
              </a:rPr>
              <a:t>Patients receive prompt specialist advice, enhancing patient experience and health outcomes.</a:t>
            </a:r>
          </a:p>
          <a:p>
            <a:pPr marL="0" indent="0">
              <a:spcBef>
                <a:spcPts val="2500"/>
              </a:spcBef>
              <a:buFont typeface="Arial" panose="020B0604020202020204" pitchFamily="34" charset="0"/>
              <a:buNone/>
            </a:pPr>
            <a:r>
              <a:rPr lang="en-GB" sz="1600" b="1">
                <a:latin typeface="Arial" panose="020B0604020202020204" pitchFamily="34" charset="0"/>
                <a:cs typeface="Arial" panose="020B0604020202020204" pitchFamily="34" charset="0"/>
              </a:rPr>
              <a:t>Right Place First Time</a:t>
            </a:r>
          </a:p>
          <a:p>
            <a:pPr marL="0" lvl="1" indent="0">
              <a:buFont typeface="Arial" panose="020B0604020202020204" pitchFamily="34" charset="0"/>
              <a:buNone/>
            </a:pPr>
            <a:r>
              <a:rPr lang="en-GB" sz="1600">
                <a:latin typeface="Arial" panose="020B0604020202020204" pitchFamily="34" charset="0"/>
                <a:cs typeface="Arial" panose="020B0604020202020204" pitchFamily="34" charset="0"/>
              </a:rPr>
              <a:t>Clinical guidelines direct patients accurately, avoiding system delays and repeated visits.</a:t>
            </a:r>
          </a:p>
          <a:p>
            <a:pPr marL="0" indent="0">
              <a:spcBef>
                <a:spcPts val="2500"/>
              </a:spcBef>
              <a:buFont typeface="Arial" panose="020B0604020202020204" pitchFamily="34" charset="0"/>
              <a:buNone/>
            </a:pPr>
            <a:r>
              <a:rPr lang="en-GB" sz="1600" b="1">
                <a:latin typeface="Arial" panose="020B0604020202020204" pitchFamily="34" charset="0"/>
                <a:cs typeface="Arial" panose="020B0604020202020204" pitchFamily="34" charset="0"/>
              </a:rPr>
              <a:t>Efficient Use of Gateway System</a:t>
            </a:r>
          </a:p>
          <a:p>
            <a:pPr marL="0" lvl="1" indent="0">
              <a:buFont typeface="Arial" panose="020B0604020202020204" pitchFamily="34" charset="0"/>
              <a:buNone/>
            </a:pPr>
            <a:r>
              <a:rPr lang="en-GB" sz="1600">
                <a:latin typeface="Arial" panose="020B0604020202020204" pitchFamily="34" charset="0"/>
                <a:cs typeface="Arial" panose="020B0604020202020204" pitchFamily="34" charset="0"/>
              </a:rPr>
              <a:t>Gateway takes slightly longer than e-RS but improves outcomes and system efficiency.</a:t>
            </a:r>
          </a:p>
          <a:p>
            <a:pPr marL="0" indent="0">
              <a:spcBef>
                <a:spcPts val="2500"/>
              </a:spcBef>
              <a:buFont typeface="Arial" panose="020B0604020202020204" pitchFamily="34" charset="0"/>
              <a:buNone/>
            </a:pPr>
            <a:r>
              <a:rPr lang="en-GB" sz="1600" b="1">
                <a:latin typeface="Arial" panose="020B0604020202020204" pitchFamily="34" charset="0"/>
                <a:cs typeface="Arial" panose="020B0604020202020204" pitchFamily="34" charset="0"/>
              </a:rPr>
              <a:t>Reducing Repeat Appointments</a:t>
            </a:r>
          </a:p>
          <a:p>
            <a:pPr marL="0" lvl="1" indent="0">
              <a:buFont typeface="Arial" panose="020B0604020202020204" pitchFamily="34" charset="0"/>
              <a:buNone/>
            </a:pPr>
            <a:r>
              <a:rPr lang="en-GB" sz="1600">
                <a:latin typeface="Arial" panose="020B0604020202020204" pitchFamily="34" charset="0"/>
                <a:cs typeface="Arial" panose="020B0604020202020204" pitchFamily="34" charset="0"/>
              </a:rPr>
              <a:t>Gateway reduces misplaced referrals, freeing up appointments and streamlining care delivery.</a:t>
            </a:r>
          </a:p>
        </p:txBody>
      </p:sp>
      <p:pic>
        <p:nvPicPr>
          <p:cNvPr id="5" name="Content Placeholder 4" descr="Close-up of male doctor using touchpad">
            <a:extLst>
              <a:ext uri="{FF2B5EF4-FFF2-40B4-BE49-F238E27FC236}">
                <a16:creationId xmlns:a16="http://schemas.microsoft.com/office/drawing/2014/main" id="{0B0E558D-FDAA-4BFA-ACF8-92C30CB63F25}"/>
              </a:ext>
            </a:extLst>
          </p:cNvPr>
          <p:cNvPicPr>
            <a:picLocks noGrp="1" noChangeAspect="1"/>
          </p:cNvPicPr>
          <p:nvPr>
            <p:ph sz="half" idx="1"/>
          </p:nvPr>
        </p:nvPicPr>
        <p:blipFill>
          <a:blip r:embed="rId3"/>
          <a:srcRect r="17150" b="1"/>
          <a:stretch>
            <a:fillRect/>
          </a:stretch>
        </p:blipFill>
        <p:spPr>
          <a:xfrm>
            <a:off x="6999683" y="2554632"/>
            <a:ext cx="4122416" cy="2972978"/>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9372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9B5DC6-EBF7-43C2-425E-8F6D745A2E0D}"/>
              </a:ext>
            </a:extLst>
          </p:cNvPr>
          <p:cNvSpPr>
            <a:spLocks noGrp="1"/>
          </p:cNvSpPr>
          <p:nvPr>
            <p:ph type="ctrTitle"/>
          </p:nvPr>
        </p:nvSpPr>
        <p:spPr>
          <a:xfrm>
            <a:off x="987689" y="3071183"/>
            <a:ext cx="9910296" cy="2590027"/>
          </a:xfrm>
        </p:spPr>
        <p:txBody>
          <a:bodyPr anchor="t">
            <a:normAutofit/>
          </a:bodyPr>
          <a:lstStyle/>
          <a:p>
            <a:pPr algn="l"/>
            <a:r>
              <a:rPr lang="en-GB" sz="8000">
                <a:latin typeface="Arial" panose="020B0604020202020204" pitchFamily="34" charset="0"/>
                <a:cs typeface="Arial" panose="020B0604020202020204" pitchFamily="34" charset="0"/>
              </a:rPr>
              <a:t>Benefits for General Practice</a:t>
            </a:r>
          </a:p>
        </p:txBody>
      </p:sp>
      <p:sp>
        <p:nvSpPr>
          <p:cNvPr id="26" name="Rectangle 2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962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05D5FB-7FEC-8F30-C7C3-BABD319528BA}"/>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en-US" sz="3100" b="1">
                <a:latin typeface="Arial" panose="020B0604020202020204" pitchFamily="34" charset="0"/>
                <a:cs typeface="Arial" panose="020B0604020202020204" pitchFamily="34" charset="0"/>
              </a:rPr>
              <a:t>Ease of use, efficiency, and administrative impact</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02C801F-F9D4-BC0A-C24F-CD0DFF10869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97097" y="2270711"/>
            <a:ext cx="5425409" cy="4527495"/>
          </a:xfrm>
        </p:spPr>
        <p:txBody>
          <a:bodyPr>
            <a:noAutofit/>
          </a:bodyPr>
          <a:lstStyle/>
          <a:p>
            <a:pPr marL="0" indent="0">
              <a:spcBef>
                <a:spcPts val="0"/>
              </a:spcBef>
              <a:buFont typeface="Arial" panose="020B0604020202020204" pitchFamily="34" charset="0"/>
              <a:buNone/>
            </a:pPr>
            <a:r>
              <a:rPr lang="en-GB" sz="1600" b="1" dirty="0">
                <a:latin typeface="Arial" panose="020B0604020202020204" pitchFamily="34" charset="0"/>
                <a:cs typeface="Arial" panose="020B0604020202020204" pitchFamily="34" charset="0"/>
              </a:rPr>
              <a:t>Flexible Referral Methods</a:t>
            </a:r>
          </a:p>
          <a:p>
            <a:pPr marL="0" lvl="1" indent="0">
              <a:spcBef>
                <a:spcPts val="0"/>
              </a:spcBef>
              <a:buFont typeface="Arial" panose="020B0604020202020204" pitchFamily="34" charset="0"/>
              <a:buNone/>
            </a:pPr>
            <a:r>
              <a:rPr lang="en-GB" sz="1600" dirty="0">
                <a:latin typeface="Arial" panose="020B0604020202020204" pitchFamily="34" charset="0"/>
                <a:cs typeface="Arial" panose="020B0604020202020204" pitchFamily="34" charset="0"/>
              </a:rPr>
              <a:t>Clinicians can use various referral methods including copy-pasting notes or typing directly into the system, enhancing workflow flexibility.</a:t>
            </a:r>
          </a:p>
          <a:p>
            <a:pPr marL="0" lvl="1" indent="0">
              <a:spcBef>
                <a:spcPts val="0"/>
              </a:spcBef>
              <a:buFont typeface="Arial" panose="020B0604020202020204" pitchFamily="34" charset="0"/>
              <a:buNone/>
            </a:pPr>
            <a:endParaRPr lang="en-GB" sz="1600"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GB" sz="1600" b="1" dirty="0">
                <a:latin typeface="Arial" panose="020B0604020202020204" pitchFamily="34" charset="0"/>
                <a:cs typeface="Arial" panose="020B0604020202020204" pitchFamily="34" charset="0"/>
              </a:rPr>
              <a:t>Increased Efficiency</a:t>
            </a:r>
          </a:p>
          <a:p>
            <a:pPr marL="0" lvl="1" indent="0">
              <a:spcBef>
                <a:spcPts val="0"/>
              </a:spcBef>
              <a:buFont typeface="Arial" panose="020B0604020202020204" pitchFamily="34" charset="0"/>
              <a:buNone/>
            </a:pPr>
            <a:r>
              <a:rPr lang="en-GB" sz="1600" dirty="0">
                <a:latin typeface="Arial" panose="020B0604020202020204" pitchFamily="34" charset="0"/>
                <a:cs typeface="Arial" panose="020B0604020202020204" pitchFamily="34" charset="0"/>
              </a:rPr>
              <a:t>Copying consultation notes speeds up referrals and linking multiple consultations reduces typing, saving valuable time. </a:t>
            </a:r>
          </a:p>
          <a:p>
            <a:pPr marL="0" lvl="1" indent="0">
              <a:spcBef>
                <a:spcPts val="0"/>
              </a:spcBef>
              <a:buFont typeface="Arial" panose="020B0604020202020204" pitchFamily="34" charset="0"/>
              <a:buNone/>
            </a:pPr>
            <a:endParaRPr lang="en-GB" sz="1600" dirty="0">
              <a:latin typeface="Arial" panose="020B0604020202020204" pitchFamily="34" charset="0"/>
              <a:cs typeface="Arial" panose="020B0604020202020204" pitchFamily="34" charset="0"/>
            </a:endParaRPr>
          </a:p>
          <a:p>
            <a:pPr marL="0" lvl="1" indent="0">
              <a:spcBef>
                <a:spcPts val="0"/>
              </a:spcBef>
              <a:buFont typeface="Arial" panose="020B0604020202020204" pitchFamily="34" charset="0"/>
              <a:buNone/>
            </a:pPr>
            <a:endParaRPr lang="en-GB" sz="1600"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GB" sz="1600" b="1" dirty="0">
                <a:latin typeface="Arial" panose="020B0604020202020204" pitchFamily="34" charset="0"/>
                <a:cs typeface="Arial" panose="020B0604020202020204" pitchFamily="34" charset="0"/>
              </a:rPr>
              <a:t>Reduced Administrative Burden</a:t>
            </a:r>
          </a:p>
          <a:p>
            <a:pPr marL="0" lvl="1" indent="0">
              <a:spcBef>
                <a:spcPts val="0"/>
              </a:spcBef>
              <a:buFont typeface="Arial" panose="020B0604020202020204" pitchFamily="34" charset="0"/>
              <a:buNone/>
            </a:pPr>
            <a:r>
              <a:rPr lang="en-GB" sz="1600" dirty="0">
                <a:latin typeface="Arial" panose="020B0604020202020204" pitchFamily="34" charset="0"/>
                <a:cs typeface="Arial" panose="020B0604020202020204" pitchFamily="34" charset="0"/>
              </a:rPr>
              <a:t>Gateway reduces admin tasks by empowering GPs to create referrals themselves, lowering admin team workload and costs.</a:t>
            </a:r>
          </a:p>
          <a:p>
            <a:pPr marL="0" lvl="1" indent="0">
              <a:spcBef>
                <a:spcPts val="0"/>
              </a:spcBef>
              <a:buFont typeface="Arial" panose="020B0604020202020204" pitchFamily="34" charset="0"/>
              <a:buNone/>
            </a:pPr>
            <a:endParaRPr lang="en-GB" sz="1600"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GB" sz="1600" b="1" dirty="0">
                <a:latin typeface="Arial" panose="020B0604020202020204" pitchFamily="34" charset="0"/>
                <a:cs typeface="Arial" panose="020B0604020202020204" pitchFamily="34" charset="0"/>
              </a:rPr>
              <a:t>Improved Patient Interaction</a:t>
            </a:r>
          </a:p>
          <a:p>
            <a:pPr marL="0" lvl="1" indent="0">
              <a:spcBef>
                <a:spcPts val="0"/>
              </a:spcBef>
              <a:buFont typeface="Arial" panose="020B0604020202020204" pitchFamily="34" charset="0"/>
              <a:buNone/>
            </a:pPr>
            <a:r>
              <a:rPr lang="en-GB" sz="1600" dirty="0">
                <a:latin typeface="Arial" panose="020B0604020202020204" pitchFamily="34" charset="0"/>
                <a:cs typeface="Arial" panose="020B0604020202020204" pitchFamily="34" charset="0"/>
              </a:rPr>
              <a:t>GPs can generate referrals during appointments enabling better patient conversations and reducing repeat visits.</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n booking online appointment with doctor using laptop at home">
            <a:extLst>
              <a:ext uri="{FF2B5EF4-FFF2-40B4-BE49-F238E27FC236}">
                <a16:creationId xmlns:a16="http://schemas.microsoft.com/office/drawing/2014/main" id="{E10AD6B9-882F-45ED-AE3A-3E1C0B6B01D6}"/>
              </a:ext>
            </a:extLst>
          </p:cNvPr>
          <p:cNvPicPr>
            <a:picLocks noGrp="1" noChangeAspect="1"/>
          </p:cNvPicPr>
          <p:nvPr>
            <p:ph sz="half" idx="1"/>
          </p:nvPr>
        </p:nvPicPr>
        <p:blipFill>
          <a:blip r:embed="rId3"/>
          <a:srcRect l="21151" r="9992" b="1"/>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1402267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62477-C76E-0C27-5972-7CEC9A578C79}"/>
              </a:ext>
            </a:extLst>
          </p:cNvPr>
          <p:cNvSpPr>
            <a:spLocks noGrp="1"/>
          </p:cNvSpPr>
          <p:nvPr>
            <p:ph type="title"/>
          </p:nvPr>
        </p:nvSpPr>
        <p:spPr>
          <a:xfrm>
            <a:off x="5764783" y="349664"/>
            <a:ext cx="5845571" cy="1638377"/>
          </a:xfrm>
        </p:spPr>
        <p:txBody>
          <a:bodyPr vert="horz" lIns="91440" tIns="45720" rIns="91440" bIns="45720" rtlCol="0" anchor="b">
            <a:normAutofit/>
          </a:bodyPr>
          <a:lstStyle/>
          <a:p>
            <a:r>
              <a:rPr lang="en-US" sz="3700" b="1" dirty="0">
                <a:latin typeface="Arial" panose="020B0604020202020204" pitchFamily="34" charset="0"/>
                <a:cs typeface="Arial" panose="020B0604020202020204" pitchFamily="34" charset="0"/>
              </a:rPr>
              <a:t>Support for clinical decision-making and shared care</a:t>
            </a:r>
          </a:p>
        </p:txBody>
      </p:sp>
      <p:sp>
        <p:nvSpPr>
          <p:cNvPr id="14" name="Rectangle 13">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unrecognizable female doctor uses a digital tablet while working in a hospital. Icons such as a stethoscope, COVID-19 genome and a syringe are overlaid on the photo.">
            <a:extLst>
              <a:ext uri="{FF2B5EF4-FFF2-40B4-BE49-F238E27FC236}">
                <a16:creationId xmlns:a16="http://schemas.microsoft.com/office/drawing/2014/main" id="{9345B953-BF8A-4377-BFED-5BE71B31E3BD}"/>
              </a:ext>
            </a:extLst>
          </p:cNvPr>
          <p:cNvPicPr>
            <a:picLocks noGrp="1" noChangeAspect="1"/>
          </p:cNvPicPr>
          <p:nvPr>
            <p:ph sz="half" idx="1"/>
          </p:nvPr>
        </p:nvPicPr>
        <p:blipFill>
          <a:blip r:embed="rId3"/>
          <a:srcRect l="35060" r="20436" b="1"/>
          <a:stretch>
            <a:fillRect/>
          </a:stretch>
        </p:blipFill>
        <p:spPr>
          <a:xfrm>
            <a:off x="535110" y="627954"/>
            <a:ext cx="4235516" cy="5353373"/>
          </a:xfrm>
          <a:prstGeom prst="rect">
            <a:avLst/>
          </a:prstGeom>
        </p:spPr>
      </p:pic>
      <p:sp>
        <p:nvSpPr>
          <p:cNvPr id="4" name="Content Placeholder 3">
            <a:extLst>
              <a:ext uri="{FF2B5EF4-FFF2-40B4-BE49-F238E27FC236}">
                <a16:creationId xmlns:a16="http://schemas.microsoft.com/office/drawing/2014/main" id="{AD2C0E96-5E97-AD70-A655-F35B1263479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73860" y="2110199"/>
            <a:ext cx="7045496" cy="3678503"/>
          </a:xfrm>
        </p:spPr>
        <p:txBody>
          <a:bodyPr vert="horz" lIns="91440" tIns="45720" rIns="91440" bIns="45720" rtlCol="0" anchor="t">
            <a:noAutofit/>
          </a:bodyPr>
          <a:lstStyle/>
          <a:p>
            <a:pPr marL="0" indent="0">
              <a:lnSpc>
                <a:spcPct val="100000"/>
              </a:lnSpc>
              <a:spcBef>
                <a:spcPts val="0"/>
              </a:spcBef>
              <a:buFont typeface="Arial" panose="020B0604020202020204" pitchFamily="34" charset="0"/>
              <a:buNone/>
            </a:pPr>
            <a:r>
              <a:rPr lang="en-GB" sz="1400" b="1" dirty="0">
                <a:latin typeface="Arial" panose="020B0604020202020204" pitchFamily="34" charset="0"/>
                <a:cs typeface="Arial" panose="020B0604020202020204" pitchFamily="34" charset="0"/>
              </a:rPr>
              <a:t>Gateway Prompts Benefit</a:t>
            </a:r>
          </a:p>
          <a:p>
            <a:pPr marL="0" lvl="1" indent="0">
              <a:lnSpc>
                <a:spcPct val="100000"/>
              </a:lnSpc>
              <a:spcBef>
                <a:spcPts val="0"/>
              </a:spcBef>
              <a:buNone/>
            </a:pPr>
            <a:r>
              <a:rPr lang="en-GB" sz="1400" dirty="0">
                <a:latin typeface="Arial" panose="020B0604020202020204" pitchFamily="34" charset="0"/>
                <a:cs typeface="Arial" panose="020B0604020202020204" pitchFamily="34" charset="0"/>
              </a:rPr>
              <a:t>Prompts in Gateway reduce the need to recall policy thresholds and prevent referral delays or rejections. This saves admin staff time and frustration.</a:t>
            </a:r>
          </a:p>
          <a:p>
            <a:pPr marL="0" lvl="1" indent="0">
              <a:lnSpc>
                <a:spcPct val="100000"/>
              </a:lnSpc>
              <a:spcBef>
                <a:spcPts val="0"/>
              </a:spcBef>
              <a:buFont typeface="Arial" panose="020B0604020202020204" pitchFamily="34" charset="0"/>
              <a:buNone/>
            </a:pPr>
            <a:endParaRPr lang="en-GB" sz="1400" b="1" dirty="0">
              <a:latin typeface="Arial" panose="020B0604020202020204" pitchFamily="34" charset="0"/>
              <a:cs typeface="Arial" panose="020B0604020202020204" pitchFamily="34" charset="0"/>
            </a:endParaRPr>
          </a:p>
          <a:p>
            <a:pPr marL="0" lvl="1" indent="0">
              <a:lnSpc>
                <a:spcPct val="100000"/>
              </a:lnSpc>
              <a:spcBef>
                <a:spcPts val="0"/>
              </a:spcBef>
              <a:buFont typeface="Arial" panose="020B0604020202020204" pitchFamily="34" charset="0"/>
              <a:buNone/>
            </a:pPr>
            <a:r>
              <a:rPr lang="en-GB" sz="1400" b="1" dirty="0">
                <a:latin typeface="Arial" panose="020B0604020202020204" pitchFamily="34" charset="0"/>
                <a:cs typeface="Arial" panose="020B0604020202020204" pitchFamily="34" charset="0"/>
              </a:rPr>
              <a:t>Facilitates Shared Decision Making</a:t>
            </a:r>
          </a:p>
          <a:p>
            <a:pPr marL="0" lvl="1" indent="0">
              <a:lnSpc>
                <a:spcPct val="100000"/>
              </a:lnSpc>
              <a:spcBef>
                <a:spcPts val="0"/>
              </a:spcBef>
              <a:buFont typeface="Arial" panose="020B0604020202020204" pitchFamily="34" charset="0"/>
              <a:buNone/>
            </a:pPr>
            <a:r>
              <a:rPr lang="en-GB" sz="1400" dirty="0">
                <a:latin typeface="Arial" panose="020B0604020202020204" pitchFamily="34" charset="0"/>
                <a:cs typeface="Arial" panose="020B0604020202020204" pitchFamily="34" charset="0"/>
              </a:rPr>
              <a:t>Gateway supports shared decision making by providing useful information for discussions between clinicians and patients.</a:t>
            </a:r>
          </a:p>
          <a:p>
            <a:pPr marL="0" lvl="1" indent="0">
              <a:lnSpc>
                <a:spcPct val="100000"/>
              </a:lnSpc>
              <a:spcBef>
                <a:spcPts val="0"/>
              </a:spcBef>
              <a:buFont typeface="Arial" panose="020B0604020202020204" pitchFamily="34" charset="0"/>
              <a:buNone/>
            </a:pPr>
            <a:endParaRPr lang="en-GB" sz="14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en-GB" sz="1400" b="1" dirty="0">
                <a:latin typeface="Arial" panose="020B0604020202020204" pitchFamily="34" charset="0"/>
                <a:cs typeface="Arial" panose="020B0604020202020204" pitchFamily="34" charset="0"/>
              </a:rPr>
              <a:t>Referral Activity Monitoring</a:t>
            </a:r>
          </a:p>
          <a:p>
            <a:pPr marL="0" lvl="1" indent="0">
              <a:lnSpc>
                <a:spcPct val="100000"/>
              </a:lnSpc>
              <a:spcBef>
                <a:spcPts val="0"/>
              </a:spcBef>
              <a:buFont typeface="Arial" panose="020B0604020202020204" pitchFamily="34" charset="0"/>
              <a:buNone/>
            </a:pPr>
            <a:r>
              <a:rPr lang="en-GB" sz="1400" dirty="0">
                <a:latin typeface="Arial"/>
                <a:cs typeface="Arial"/>
              </a:rPr>
              <a:t>Gateway helps monitor referral patterns, identifying areas where junior staff may need senior support to optimise patient management.</a:t>
            </a:r>
          </a:p>
          <a:p>
            <a:pPr marL="0" lvl="1" indent="0">
              <a:lnSpc>
                <a:spcPct val="100000"/>
              </a:lnSpc>
              <a:spcBef>
                <a:spcPts val="0"/>
              </a:spcBef>
              <a:buFont typeface="Arial" panose="020B0604020202020204" pitchFamily="34" charset="0"/>
              <a:buNone/>
            </a:pPr>
            <a:endParaRPr lang="en-GB" sz="14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en-GB" sz="1400" b="1" dirty="0">
                <a:latin typeface="Arial" panose="020B0604020202020204" pitchFamily="34" charset="0"/>
                <a:cs typeface="Arial" panose="020B0604020202020204" pitchFamily="34" charset="0"/>
              </a:rPr>
              <a:t>Integrated Medical History and Pathways</a:t>
            </a:r>
          </a:p>
          <a:p>
            <a:pPr marL="0" lvl="1" indent="0">
              <a:lnSpc>
                <a:spcPct val="100000"/>
              </a:lnSpc>
              <a:spcBef>
                <a:spcPts val="0"/>
              </a:spcBef>
              <a:buFont typeface="Arial" panose="020B0604020202020204" pitchFamily="34" charset="0"/>
              <a:buNone/>
            </a:pPr>
            <a:r>
              <a:rPr lang="en-GB" sz="1400" dirty="0">
                <a:latin typeface="Arial" panose="020B0604020202020204" pitchFamily="34" charset="0"/>
                <a:cs typeface="Arial" panose="020B0604020202020204" pitchFamily="34" charset="0"/>
              </a:rPr>
              <a:t>Automatic inclusion of patient history and structured pathways reduces requests for additional information, enabling efficient advice and guidance.</a:t>
            </a:r>
          </a:p>
        </p:txBody>
      </p:sp>
    </p:spTree>
    <p:extLst>
      <p:ext uri="{BB962C8B-B14F-4D97-AF65-F5344CB8AC3E}">
        <p14:creationId xmlns:p14="http://schemas.microsoft.com/office/powerpoint/2010/main" val="3415007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3648A3-D571-B10F-45F5-01981EA0A05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C541B3-E4CF-B2A5-53DB-3F1C06607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71ECD-089F-3677-80ED-1F2039261C73}"/>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GB" dirty="0">
                <a:latin typeface="Arial" panose="020B0604020202020204" pitchFamily="34" charset="0"/>
                <a:cs typeface="Arial" panose="020B0604020202020204" pitchFamily="34" charset="0"/>
              </a:rPr>
              <a:t>Key Benefits of Gateway for Admin Staff</a:t>
            </a:r>
            <a:endParaRPr lang="en-US" b="1" kern="12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93B78FA-7548-2C3B-3A3D-2F603BEC7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CF3186-7A5A-3CBA-A1D2-00034EA0F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C4A10AC-91D7-D742-0CE3-77EE5E63251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6275" y="2350973"/>
            <a:ext cx="10885548" cy="3751019"/>
          </a:xfrm>
        </p:spPr>
        <p:txBody>
          <a:bodyPr>
            <a:noAutofit/>
          </a:bodyPr>
          <a:lstStyle/>
          <a:p>
            <a:pPr marL="0" indent="0">
              <a:lnSpc>
                <a:spcPct val="100000"/>
              </a:lnSpc>
              <a:spcBef>
                <a:spcPts val="0"/>
              </a:spcBef>
              <a:buNone/>
            </a:pPr>
            <a:r>
              <a:rPr lang="en-GB" sz="1400" b="1" dirty="0">
                <a:latin typeface="Arial" panose="020B0604020202020204" pitchFamily="34" charset="0"/>
                <a:cs typeface="Arial" panose="020B0604020202020204" pitchFamily="34" charset="0"/>
              </a:rPr>
              <a:t>Easier, Faster Referral Process</a:t>
            </a:r>
          </a:p>
          <a:p>
            <a:pPr>
              <a:lnSpc>
                <a:spcPct val="100000"/>
              </a:lnSpc>
              <a:spcBef>
                <a:spcPts val="0"/>
              </a:spcBef>
            </a:pPr>
            <a:r>
              <a:rPr lang="en-GB" sz="1400" dirty="0">
                <a:latin typeface="Arial" panose="020B0604020202020204" pitchFamily="34" charset="0"/>
                <a:cs typeface="Arial" panose="020B0604020202020204" pitchFamily="34" charset="0"/>
              </a:rPr>
              <a:t>Gateway is quicker to complete than a Word document referral. Admin staff no longer need to fill out slow, error-prone Word forms; instead, they use a streamlined digital system.</a:t>
            </a:r>
          </a:p>
          <a:p>
            <a:pPr>
              <a:lnSpc>
                <a:spcPct val="100000"/>
              </a:lnSpc>
              <a:spcBef>
                <a:spcPts val="0"/>
              </a:spcBef>
              <a:spcAft>
                <a:spcPts val="600"/>
              </a:spcAft>
            </a:pPr>
            <a:r>
              <a:rPr lang="en-GB" sz="1400" dirty="0">
                <a:latin typeface="Arial" panose="020B0604020202020204" pitchFamily="34" charset="0"/>
                <a:cs typeface="Arial" panose="020B0604020202020204" pitchFamily="34" charset="0"/>
              </a:rPr>
              <a:t>Reduces duplication, delay, and inefficiencies. Gateway helps get the patient to the right place the first time, reducing the need for repeat work or chasing missing information</a:t>
            </a:r>
          </a:p>
          <a:p>
            <a:pPr marL="0" indent="0">
              <a:lnSpc>
                <a:spcPct val="100000"/>
              </a:lnSpc>
              <a:spcBef>
                <a:spcPts val="0"/>
              </a:spcBef>
              <a:buNone/>
            </a:pPr>
            <a:r>
              <a:rPr lang="en-GB" sz="1400" b="1" dirty="0">
                <a:latin typeface="Arial" panose="020B0604020202020204" pitchFamily="34" charset="0"/>
                <a:cs typeface="Arial" panose="020B0604020202020204" pitchFamily="34" charset="0"/>
              </a:rPr>
              <a:t>Consistency and Standardisation</a:t>
            </a:r>
          </a:p>
          <a:p>
            <a:pPr>
              <a:lnSpc>
                <a:spcPct val="100000"/>
              </a:lnSpc>
              <a:spcBef>
                <a:spcPts val="0"/>
              </a:spcBef>
              <a:spcAft>
                <a:spcPts val="600"/>
              </a:spcAft>
            </a:pPr>
            <a:r>
              <a:rPr lang="en-GB" sz="1400" dirty="0">
                <a:latin typeface="Arial" panose="020B0604020202020204" pitchFamily="34" charset="0"/>
                <a:cs typeface="Arial" panose="020B0604020202020204" pitchFamily="34" charset="0"/>
              </a:rPr>
              <a:t>Ensures referrals are complete, clinically appropriate, and consistent across the system. Admin staff benefit from a standardised process, reducing variation and confusion about what’s required for each referral.</a:t>
            </a:r>
          </a:p>
          <a:p>
            <a:pPr marL="0" indent="0">
              <a:lnSpc>
                <a:spcPct val="100000"/>
              </a:lnSpc>
              <a:spcBef>
                <a:spcPts val="0"/>
              </a:spcBef>
              <a:buNone/>
            </a:pPr>
            <a:r>
              <a:rPr lang="en-GB" sz="1400" b="1" dirty="0">
                <a:latin typeface="Arial" panose="020B0604020202020204" pitchFamily="34" charset="0"/>
                <a:cs typeface="Arial" panose="020B0604020202020204" pitchFamily="34" charset="0"/>
              </a:rPr>
              <a:t>Integrated with GP Clinical Systems</a:t>
            </a:r>
          </a:p>
          <a:p>
            <a:pPr>
              <a:lnSpc>
                <a:spcPct val="100000"/>
              </a:lnSpc>
              <a:spcBef>
                <a:spcPts val="0"/>
              </a:spcBef>
              <a:spcAft>
                <a:spcPts val="600"/>
              </a:spcAft>
            </a:pPr>
            <a:r>
              <a:rPr lang="en-GB" sz="1400" dirty="0">
                <a:latin typeface="Arial" panose="020B0604020202020204" pitchFamily="34" charset="0"/>
                <a:cs typeface="Arial" panose="020B0604020202020204" pitchFamily="34" charset="0"/>
              </a:rPr>
              <a:t>Gateway is integrated with the GP clinical system. Admin staff can easily access patient records and referral templates, reducing the need to switch between systems or manually enter data.</a:t>
            </a:r>
          </a:p>
          <a:p>
            <a:pPr marL="0" indent="0">
              <a:lnSpc>
                <a:spcPct val="100000"/>
              </a:lnSpc>
              <a:spcBef>
                <a:spcPts val="0"/>
              </a:spcBef>
              <a:buNone/>
            </a:pPr>
            <a:r>
              <a:rPr lang="en-GB" sz="1400" b="1" dirty="0">
                <a:latin typeface="Arial" panose="020B0604020202020204" pitchFamily="34" charset="0"/>
                <a:cs typeface="Arial" panose="020B0604020202020204" pitchFamily="34" charset="0"/>
              </a:rPr>
              <a:t>Flexible Use</a:t>
            </a:r>
          </a:p>
          <a:p>
            <a:pPr>
              <a:lnSpc>
                <a:spcPct val="100000"/>
              </a:lnSpc>
              <a:spcBef>
                <a:spcPts val="0"/>
              </a:spcBef>
              <a:spcAft>
                <a:spcPts val="600"/>
              </a:spcAft>
            </a:pPr>
            <a:r>
              <a:rPr lang="en-GB" sz="1400" dirty="0">
                <a:latin typeface="Arial" panose="020B0604020202020204" pitchFamily="34" charset="0"/>
                <a:cs typeface="Arial" panose="020B0604020202020204" pitchFamily="34" charset="0"/>
              </a:rPr>
              <a:t>Doctors can still ask admin staff to process referrals. If GPs prefer, admin staff can continue to manage referrals, but with a much-improved, easier-to-use system</a:t>
            </a:r>
          </a:p>
          <a:p>
            <a:pPr marL="0" indent="0">
              <a:lnSpc>
                <a:spcPct val="100000"/>
              </a:lnSpc>
              <a:spcBef>
                <a:spcPts val="0"/>
              </a:spcBef>
              <a:buNone/>
            </a:pPr>
            <a:r>
              <a:rPr lang="en-GB" sz="1400" b="1" dirty="0">
                <a:latin typeface="Arial" panose="020B0604020202020204" pitchFamily="34" charset="0"/>
                <a:cs typeface="Arial" panose="020B0604020202020204" pitchFamily="34" charset="0"/>
              </a:rPr>
              <a:t>Better Communication and Audit Trail</a:t>
            </a:r>
          </a:p>
          <a:p>
            <a:pPr>
              <a:lnSpc>
                <a:spcPct val="100000"/>
              </a:lnSpc>
              <a:spcBef>
                <a:spcPts val="0"/>
              </a:spcBef>
            </a:pPr>
            <a:r>
              <a:rPr lang="en-GB" sz="1400" dirty="0">
                <a:latin typeface="Arial" panose="020B0604020202020204" pitchFamily="34" charset="0"/>
                <a:cs typeface="Arial" panose="020B0604020202020204" pitchFamily="34" charset="0"/>
              </a:rPr>
              <a:t>All referral activity is tracked, making it easier for admin staff to follow up and resolve any queries</a:t>
            </a:r>
          </a:p>
          <a:p>
            <a:pPr marL="0" lvl="1" indent="0">
              <a:lnSpc>
                <a:spcPct val="100000"/>
              </a:lnSpc>
              <a:spcBef>
                <a:spcPts val="0"/>
              </a:spcBef>
              <a:buFont typeface="Arial" panose="020B0604020202020204" pitchFamily="34" charset="0"/>
              <a:buNone/>
            </a:pPr>
            <a:r>
              <a:rPr lang="en-GB" sz="1400" dirty="0">
                <a:latin typeface="Arial" panose="020B0604020202020204" pitchFamily="34" charset="0"/>
                <a:cs typeface="Arial" panose="020B0604020202020204" pitchFamily="34" charset="0"/>
              </a:rPr>
              <a:t>.</a:t>
            </a:r>
          </a:p>
        </p:txBody>
      </p:sp>
      <p:sp>
        <p:nvSpPr>
          <p:cNvPr id="16" name="Rectangle 15">
            <a:extLst>
              <a:ext uri="{FF2B5EF4-FFF2-40B4-BE49-F238E27FC236}">
                <a16:creationId xmlns:a16="http://schemas.microsoft.com/office/drawing/2014/main" id="{E3CECCBE-DC59-B4F2-090F-1D6CC1AF5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Fast Forward with solid fill">
            <a:extLst>
              <a:ext uri="{FF2B5EF4-FFF2-40B4-BE49-F238E27FC236}">
                <a16:creationId xmlns:a16="http://schemas.microsoft.com/office/drawing/2014/main" id="{ABCEA5FE-D001-E221-7985-F57F4D89AA4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363" y="2458375"/>
            <a:ext cx="571500" cy="571500"/>
          </a:xfrm>
          <a:prstGeom prst="rect">
            <a:avLst/>
          </a:prstGeom>
        </p:spPr>
      </p:pic>
      <p:pic>
        <p:nvPicPr>
          <p:cNvPr id="11" name="Graphic 10" descr="Aperture with solid fill">
            <a:extLst>
              <a:ext uri="{FF2B5EF4-FFF2-40B4-BE49-F238E27FC236}">
                <a16:creationId xmlns:a16="http://schemas.microsoft.com/office/drawing/2014/main" id="{3319EBF7-97F0-C441-0523-42A1554A14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388" y="4107579"/>
            <a:ext cx="545451" cy="545451"/>
          </a:xfrm>
          <a:prstGeom prst="rect">
            <a:avLst/>
          </a:prstGeom>
        </p:spPr>
      </p:pic>
      <p:pic>
        <p:nvPicPr>
          <p:cNvPr id="15" name="Graphic 14" descr="Clipboard Checked outline">
            <a:extLst>
              <a:ext uri="{FF2B5EF4-FFF2-40B4-BE49-F238E27FC236}">
                <a16:creationId xmlns:a16="http://schemas.microsoft.com/office/drawing/2014/main" id="{712DB658-5D70-8FA8-1F08-87F6167F4F3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0417" y="3428682"/>
            <a:ext cx="517392" cy="517392"/>
          </a:xfrm>
          <a:prstGeom prst="rect">
            <a:avLst/>
          </a:prstGeom>
        </p:spPr>
      </p:pic>
      <p:pic>
        <p:nvPicPr>
          <p:cNvPr id="18" name="Graphic 17" descr="Chat outline">
            <a:extLst>
              <a:ext uri="{FF2B5EF4-FFF2-40B4-BE49-F238E27FC236}">
                <a16:creationId xmlns:a16="http://schemas.microsoft.com/office/drawing/2014/main" id="{8638C14A-0329-15E6-6904-2E603634889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5263" y="5575244"/>
            <a:ext cx="647700" cy="647700"/>
          </a:xfrm>
          <a:prstGeom prst="rect">
            <a:avLst/>
          </a:prstGeom>
        </p:spPr>
      </p:pic>
      <p:pic>
        <p:nvPicPr>
          <p:cNvPr id="20" name="Graphic 19" descr="Workflow outline">
            <a:extLst>
              <a:ext uri="{FF2B5EF4-FFF2-40B4-BE49-F238E27FC236}">
                <a16:creationId xmlns:a16="http://schemas.microsoft.com/office/drawing/2014/main" id="{F187B447-EDC0-D050-0A7A-33CF2BCF9DA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5798" y="4857264"/>
            <a:ext cx="626630" cy="626630"/>
          </a:xfrm>
          <a:prstGeom prst="rect">
            <a:avLst/>
          </a:prstGeom>
        </p:spPr>
      </p:pic>
    </p:spTree>
    <p:extLst>
      <p:ext uri="{BB962C8B-B14F-4D97-AF65-F5344CB8AC3E}">
        <p14:creationId xmlns:p14="http://schemas.microsoft.com/office/powerpoint/2010/main" val="495592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C69EFF-473A-4C05-9101-7D9152874C35}"/>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b="1">
                <a:latin typeface="Arial" panose="020B0604020202020204" pitchFamily="34" charset="0"/>
                <a:cs typeface="Arial" panose="020B0604020202020204" pitchFamily="34" charset="0"/>
              </a:rPr>
              <a:t>Agenda</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1E8F462-F432-D2E6-C197-A9D7C5253EBC}"/>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590719" y="2330505"/>
            <a:ext cx="4559425" cy="3979585"/>
          </a:xfrm>
        </p:spPr>
        <p:txBody>
          <a:bodyPr vert="horz" lIns="91440" tIns="45720" rIns="91440" bIns="45720" rtlCol="0" anchor="ctr">
            <a:normAutofit/>
          </a:bodyPr>
          <a:lstStyle/>
          <a:p>
            <a:r>
              <a:rPr lang="en-US" sz="1900">
                <a:latin typeface="Arial" panose="020B0604020202020204" pitchFamily="34" charset="0"/>
                <a:cs typeface="Arial" panose="020B0604020202020204" pitchFamily="34" charset="0"/>
              </a:rPr>
              <a:t>Purpose and Rationale for Change</a:t>
            </a:r>
          </a:p>
          <a:p>
            <a:r>
              <a:rPr lang="en-US" sz="1900">
                <a:latin typeface="Arial" panose="020B0604020202020204" pitchFamily="34" charset="0"/>
                <a:cs typeface="Arial" panose="020B0604020202020204" pitchFamily="34" charset="0"/>
              </a:rPr>
              <a:t>Our Approach and </a:t>
            </a:r>
            <a:r>
              <a:rPr lang="en-GB" sz="1900">
                <a:latin typeface="Arial" panose="020B0604020202020204" pitchFamily="34" charset="0"/>
                <a:cs typeface="Arial" panose="020B0604020202020204" pitchFamily="34" charset="0"/>
              </a:rPr>
              <a:t>Programme</a:t>
            </a:r>
            <a:r>
              <a:rPr lang="en-US" sz="1900">
                <a:latin typeface="Arial" panose="020B0604020202020204" pitchFamily="34" charset="0"/>
                <a:cs typeface="Arial" panose="020B0604020202020204" pitchFamily="34" charset="0"/>
              </a:rPr>
              <a:t> Structure </a:t>
            </a:r>
          </a:p>
          <a:p>
            <a:r>
              <a:rPr lang="en-GB" sz="2000">
                <a:latin typeface="Arial" panose="020B0604020202020204" pitchFamily="34" charset="0"/>
                <a:cs typeface="Arial" panose="020B0604020202020204" pitchFamily="34" charset="0"/>
              </a:rPr>
              <a:t>Gateway Features and Benefits</a:t>
            </a:r>
          </a:p>
          <a:p>
            <a:r>
              <a:rPr lang="en-US" sz="1900">
                <a:latin typeface="Arial" panose="020B0604020202020204" pitchFamily="34" charset="0"/>
                <a:cs typeface="Arial" panose="020B0604020202020204" pitchFamily="34" charset="0"/>
              </a:rPr>
              <a:t>Benefits for Patients</a:t>
            </a:r>
          </a:p>
          <a:p>
            <a:r>
              <a:rPr lang="en-US" sz="1900">
                <a:latin typeface="Arial" panose="020B0604020202020204" pitchFamily="34" charset="0"/>
                <a:cs typeface="Arial" panose="020B0604020202020204" pitchFamily="34" charset="0"/>
              </a:rPr>
              <a:t>Benefits for General Practice</a:t>
            </a:r>
          </a:p>
          <a:p>
            <a:r>
              <a:rPr lang="en-US" sz="1900">
                <a:latin typeface="Arial" panose="020B0604020202020204" pitchFamily="34" charset="0"/>
                <a:cs typeface="Arial" panose="020B0604020202020204" pitchFamily="34" charset="0"/>
              </a:rPr>
              <a:t>Benefits for Secondary Care and the System</a:t>
            </a:r>
          </a:p>
          <a:p>
            <a:r>
              <a:rPr lang="en-US" sz="1900">
                <a:latin typeface="Arial" panose="020B0604020202020204" pitchFamily="34" charset="0"/>
                <a:cs typeface="Arial" panose="020B0604020202020204" pitchFamily="34" charset="0"/>
              </a:rPr>
              <a:t>Clinician and User Testimonials</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igh angle shot of a diverse team of doctors joining their hands together in a hospital">
            <a:extLst>
              <a:ext uri="{FF2B5EF4-FFF2-40B4-BE49-F238E27FC236}">
                <a16:creationId xmlns:a16="http://schemas.microsoft.com/office/drawing/2014/main" id="{89A55A74-5F30-46EE-BAC3-57B05AFB4026}"/>
              </a:ext>
            </a:extLst>
          </p:cNvPr>
          <p:cNvPicPr>
            <a:picLocks noGrp="1" noChangeAspect="1"/>
          </p:cNvPicPr>
          <p:nvPr>
            <p:ph sz="half" idx="1"/>
          </p:nvPr>
        </p:nvPicPr>
        <p:blipFill>
          <a:blip r:embed="rId3"/>
          <a:srcRect l="550" r="6866" b="1"/>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2426288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69B10-7337-C203-BDFE-17AC3A351DFC}"/>
              </a:ext>
            </a:extLst>
          </p:cNvPr>
          <p:cNvSpPr>
            <a:spLocks noGrp="1"/>
          </p:cNvSpPr>
          <p:nvPr>
            <p:ph type="ctrTitle"/>
          </p:nvPr>
        </p:nvSpPr>
        <p:spPr>
          <a:xfrm>
            <a:off x="987689" y="3071183"/>
            <a:ext cx="9910296" cy="2590027"/>
          </a:xfrm>
        </p:spPr>
        <p:txBody>
          <a:bodyPr anchor="t">
            <a:normAutofit fontScale="90000"/>
          </a:bodyPr>
          <a:lstStyle/>
          <a:p>
            <a:pPr algn="l"/>
            <a:r>
              <a:rPr lang="en-GB" sz="8000">
                <a:latin typeface="Arial" panose="020B0604020202020204" pitchFamily="34" charset="0"/>
                <a:cs typeface="Arial" panose="020B0604020202020204" pitchFamily="34" charset="0"/>
              </a:rPr>
              <a:t>Benefits for Secondary Care and the System</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668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D2F022-4526-4F88-C1FF-A28ECC6E531B}"/>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100" b="1" kern="1200">
                <a:solidFill>
                  <a:schemeClr val="tx1"/>
                </a:solidFill>
                <a:latin typeface="Arial" panose="020B0604020202020204" pitchFamily="34" charset="0"/>
                <a:cs typeface="Arial" panose="020B0604020202020204" pitchFamily="34" charset="0"/>
              </a:rPr>
              <a:t>Secondary care efficiency and reduced inappropriate referrals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121AA04-C926-E17E-4859-9A697172C89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15592" y="2203079"/>
            <a:ext cx="6580620" cy="3639450"/>
          </a:xfrm>
        </p:spPr>
        <p:txBody>
          <a:bodyPr vert="horz" lIns="91440" tIns="45720" rIns="91440" bIns="45720" rtlCol="0" anchor="t">
            <a:noAutofit/>
          </a:bodyPr>
          <a:lstStyle/>
          <a:p>
            <a:pPr marL="0" indent="0">
              <a:spcBef>
                <a:spcPts val="2500"/>
              </a:spcBef>
              <a:buFont typeface="Arial" panose="020B0604020202020204" pitchFamily="34" charset="0"/>
              <a:buNone/>
            </a:pPr>
            <a:r>
              <a:rPr lang="en-GB" sz="1600" b="1" dirty="0">
                <a:latin typeface="Arial" panose="020B0604020202020204" pitchFamily="34" charset="0"/>
                <a:cs typeface="Arial" panose="020B0604020202020204" pitchFamily="34" charset="0"/>
              </a:rPr>
              <a:t>Streamlined Referral Process</a:t>
            </a:r>
          </a:p>
          <a:p>
            <a:pPr marL="0" lvl="1" indent="0">
              <a:buFont typeface="Arial" panose="020B0604020202020204" pitchFamily="34" charset="0"/>
              <a:buNone/>
            </a:pPr>
            <a:r>
              <a:rPr lang="en-GB" sz="1600" dirty="0">
                <a:latin typeface="Arial" panose="020B0604020202020204" pitchFamily="34" charset="0"/>
                <a:cs typeface="Arial" panose="020B0604020202020204" pitchFamily="34" charset="0"/>
              </a:rPr>
              <a:t>Gateway system simplifies referrals, saving time for doctors and secretaries by following structured pathways.</a:t>
            </a:r>
          </a:p>
          <a:p>
            <a:pPr marL="0" indent="0">
              <a:spcBef>
                <a:spcPts val="2500"/>
              </a:spcBef>
              <a:buFont typeface="Arial" panose="020B0604020202020204" pitchFamily="34" charset="0"/>
              <a:buNone/>
            </a:pPr>
            <a:r>
              <a:rPr lang="en-GB" sz="1600" b="1" dirty="0">
                <a:latin typeface="Arial"/>
                <a:cs typeface="Arial"/>
              </a:rPr>
              <a:t>Cost Savings and Resource Optimisation</a:t>
            </a:r>
            <a:endParaRPr lang="en-GB" sz="1600" b="1" dirty="0">
              <a:latin typeface="Arial" panose="020B0604020202020204" pitchFamily="34" charset="0"/>
              <a:cs typeface="Arial" panose="020B0604020202020204" pitchFamily="34" charset="0"/>
            </a:endParaRPr>
          </a:p>
          <a:p>
            <a:pPr marL="0" lvl="1" indent="0">
              <a:buFont typeface="Arial" panose="020B0604020202020204" pitchFamily="34" charset="0"/>
              <a:buNone/>
            </a:pPr>
            <a:r>
              <a:rPr lang="en-GB" sz="1600" dirty="0">
                <a:latin typeface="Arial" panose="020B0604020202020204" pitchFamily="34" charset="0"/>
                <a:cs typeface="Arial" panose="020B0604020202020204" pitchFamily="34" charset="0"/>
              </a:rPr>
              <a:t>Reducing inappropriate referrals frees acute slots and lowers costs, benefiting hospitals and community settings.</a:t>
            </a:r>
          </a:p>
          <a:p>
            <a:pPr marL="0" indent="0">
              <a:spcBef>
                <a:spcPts val="2500"/>
              </a:spcBef>
              <a:buFont typeface="Arial" panose="020B0604020202020204" pitchFamily="34" charset="0"/>
              <a:buNone/>
            </a:pPr>
            <a:r>
              <a:rPr lang="en-GB" sz="1600" b="1" dirty="0">
                <a:latin typeface="Arial" panose="020B0604020202020204" pitchFamily="34" charset="0"/>
                <a:cs typeface="Arial" panose="020B0604020202020204" pitchFamily="34" charset="0"/>
              </a:rPr>
              <a:t>Data-Driven Referral Insights</a:t>
            </a:r>
          </a:p>
          <a:p>
            <a:pPr marL="0" lvl="1" indent="0">
              <a:buFont typeface="Arial" panose="020B0604020202020204" pitchFamily="34" charset="0"/>
              <a:buNone/>
            </a:pPr>
            <a:r>
              <a:rPr lang="en-GB" sz="1600" dirty="0">
                <a:latin typeface="Arial" panose="020B0604020202020204" pitchFamily="34" charset="0"/>
                <a:cs typeface="Arial" panose="020B0604020202020204" pitchFamily="34" charset="0"/>
              </a:rPr>
              <a:t>Gateway provides comprehensive data on referrals enabling better management of pathways and specialties.</a:t>
            </a:r>
          </a:p>
          <a:p>
            <a:pPr marL="0" indent="0">
              <a:spcBef>
                <a:spcPts val="2500"/>
              </a:spcBef>
              <a:buFont typeface="Arial" panose="020B0604020202020204" pitchFamily="34" charset="0"/>
              <a:buNone/>
            </a:pPr>
            <a:r>
              <a:rPr lang="en-GB" sz="1600" b="1" dirty="0">
                <a:latin typeface="Arial" panose="020B0604020202020204" pitchFamily="34" charset="0"/>
                <a:cs typeface="Arial" panose="020B0604020202020204" pitchFamily="34" charset="0"/>
              </a:rPr>
              <a:t>Environmental and Social Benefits</a:t>
            </a:r>
          </a:p>
          <a:p>
            <a:pPr marL="0" lvl="1" indent="0">
              <a:buFont typeface="Arial" panose="020B0604020202020204" pitchFamily="34" charset="0"/>
              <a:buNone/>
            </a:pPr>
            <a:r>
              <a:rPr lang="en-GB" sz="1600" dirty="0">
                <a:latin typeface="Arial" panose="020B0604020202020204" pitchFamily="34" charset="0"/>
                <a:cs typeface="Arial" panose="020B0604020202020204" pitchFamily="34" charset="0"/>
              </a:rPr>
              <a:t>Avoiding unnecessary outpatient appointments reduces environmental impact and eases social and employment burdens.</a:t>
            </a:r>
          </a:p>
        </p:txBody>
      </p:sp>
      <p:pic>
        <p:nvPicPr>
          <p:cNvPr id="5" name="Content Placeholder 4" descr="Scientist using microscope">
            <a:extLst>
              <a:ext uri="{FF2B5EF4-FFF2-40B4-BE49-F238E27FC236}">
                <a16:creationId xmlns:a16="http://schemas.microsoft.com/office/drawing/2014/main" id="{32074D49-4D79-4D0E-9698-FE95C666688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t="647" b="647"/>
          <a:stretch/>
        </p:blipFill>
        <p:spPr>
          <a:xfrm>
            <a:off x="6867443" y="2886104"/>
            <a:ext cx="4404561" cy="2901940"/>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6908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DC72E0-2901-7FEF-B5F8-F4C5DFACCEA2}"/>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100" b="1" dirty="0">
                <a:latin typeface="Arial" panose="020B0604020202020204" pitchFamily="34" charset="0"/>
                <a:cs typeface="Arial" panose="020B0604020202020204" pitchFamily="34" charset="0"/>
              </a:rPr>
              <a:t>System-wide resource optimisation and data insights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31D2496-C296-2D19-D333-9E51E381EA8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80489" y="2203079"/>
            <a:ext cx="6492100" cy="3639450"/>
          </a:xfrm>
        </p:spPr>
        <p:txBody>
          <a:bodyPr>
            <a:noAutofit/>
          </a:bodyPr>
          <a:lstStyle/>
          <a:p>
            <a:pPr marL="0" indent="0">
              <a:spcBef>
                <a:spcPts val="2500"/>
              </a:spcBef>
              <a:buFont typeface="Arial" panose="020B0604020202020204" pitchFamily="34" charset="0"/>
              <a:buNone/>
            </a:pPr>
            <a:r>
              <a:rPr lang="en-GB" sz="1600" b="1" dirty="0">
                <a:latin typeface="Arial" panose="020B0604020202020204" pitchFamily="34" charset="0"/>
                <a:cs typeface="Arial" panose="020B0604020202020204" pitchFamily="34" charset="0"/>
              </a:rPr>
              <a:t>Reducing Waiting Lists and Costs</a:t>
            </a:r>
          </a:p>
          <a:p>
            <a:pPr marL="0" lvl="1" indent="0">
              <a:buFont typeface="Arial" panose="020B0604020202020204" pitchFamily="34" charset="0"/>
              <a:buNone/>
            </a:pPr>
            <a:r>
              <a:rPr lang="en-GB" sz="1600" dirty="0">
                <a:latin typeface="Arial" panose="020B0604020202020204" pitchFamily="34" charset="0"/>
                <a:cs typeface="Arial" panose="020B0604020202020204" pitchFamily="34" charset="0"/>
              </a:rPr>
              <a:t>Reducing outpatient infrastructure lowers costs and waiting lists across secondary care and improves patient choice.</a:t>
            </a:r>
          </a:p>
          <a:p>
            <a:pPr marL="0" indent="0">
              <a:spcBef>
                <a:spcPts val="2500"/>
              </a:spcBef>
              <a:buFont typeface="Arial" panose="020B0604020202020204" pitchFamily="34" charset="0"/>
              <a:buNone/>
            </a:pPr>
            <a:r>
              <a:rPr lang="en-GB" sz="1600" b="1" dirty="0">
                <a:latin typeface="Arial" panose="020B0604020202020204" pitchFamily="34" charset="0"/>
                <a:cs typeface="Arial" panose="020B0604020202020204" pitchFamily="34" charset="0"/>
              </a:rPr>
              <a:t>Referral Support Model Efficiency</a:t>
            </a:r>
          </a:p>
          <a:p>
            <a:pPr marL="0" lvl="1" indent="0">
              <a:buFont typeface="Arial" panose="020B0604020202020204" pitchFamily="34" charset="0"/>
              <a:buNone/>
            </a:pPr>
            <a:r>
              <a:rPr lang="en-GB" sz="1600" dirty="0">
                <a:latin typeface="Arial" panose="020B0604020202020204" pitchFamily="34" charset="0"/>
                <a:cs typeface="Arial" panose="020B0604020202020204" pitchFamily="34" charset="0"/>
              </a:rPr>
              <a:t>The Referral Support Model stabilizes referrals, providing a single platform for consistent primary care referrals across the ICS.</a:t>
            </a:r>
          </a:p>
          <a:p>
            <a:pPr marL="0" indent="0">
              <a:spcBef>
                <a:spcPts val="2500"/>
              </a:spcBef>
              <a:buFont typeface="Arial" panose="020B0604020202020204" pitchFamily="34" charset="0"/>
              <a:buNone/>
            </a:pPr>
            <a:r>
              <a:rPr lang="en-GB" sz="1600" b="1" dirty="0">
                <a:latin typeface="Arial" panose="020B0604020202020204" pitchFamily="34" charset="0"/>
                <a:cs typeface="Arial" panose="020B0604020202020204" pitchFamily="34" charset="0"/>
              </a:rPr>
              <a:t>Data Insights and Reporting</a:t>
            </a:r>
          </a:p>
          <a:p>
            <a:pPr marL="0" lvl="1" indent="0">
              <a:buFont typeface="Arial" panose="020B0604020202020204" pitchFamily="34" charset="0"/>
              <a:buNone/>
            </a:pPr>
            <a:r>
              <a:rPr lang="en-GB" sz="1600" dirty="0">
                <a:latin typeface="Arial" panose="020B0604020202020204" pitchFamily="34" charset="0"/>
                <a:cs typeface="Arial" panose="020B0604020202020204" pitchFamily="34" charset="0"/>
              </a:rPr>
              <a:t>Gateway platform offers robust referral data, full reporting, audit trails, and supports structured advice requests for improved oversight.</a:t>
            </a:r>
          </a:p>
          <a:p>
            <a:pPr marL="0" indent="0">
              <a:spcBef>
                <a:spcPts val="2500"/>
              </a:spcBef>
              <a:buFont typeface="Arial" panose="020B0604020202020204" pitchFamily="34" charset="0"/>
              <a:buNone/>
            </a:pPr>
            <a:r>
              <a:rPr lang="en-GB" sz="1600" b="1" dirty="0">
                <a:latin typeface="Arial" panose="020B0604020202020204" pitchFamily="34" charset="0"/>
                <a:cs typeface="Arial" panose="020B0604020202020204" pitchFamily="34" charset="0"/>
              </a:rPr>
              <a:t>Provider Interaction and Integration</a:t>
            </a:r>
          </a:p>
          <a:p>
            <a:pPr marL="0" lvl="1" indent="0">
              <a:buFont typeface="Arial" panose="020B0604020202020204" pitchFamily="34" charset="0"/>
              <a:buNone/>
            </a:pPr>
            <a:r>
              <a:rPr lang="en-GB" sz="1600" dirty="0">
                <a:latin typeface="Arial" panose="020B0604020202020204" pitchFamily="34" charset="0"/>
                <a:cs typeface="Arial" panose="020B0604020202020204" pitchFamily="34" charset="0"/>
              </a:rPr>
              <a:t>Providers access advice and guidance activities digitally; Gateway supports automated messaging to provider systems for sustainability.</a:t>
            </a:r>
          </a:p>
        </p:txBody>
      </p:sp>
      <p:pic>
        <p:nvPicPr>
          <p:cNvPr id="5" name="Content Placeholder 4" descr="stethoscope and graph papers">
            <a:extLst>
              <a:ext uri="{FF2B5EF4-FFF2-40B4-BE49-F238E27FC236}">
                <a16:creationId xmlns:a16="http://schemas.microsoft.com/office/drawing/2014/main" id="{9FD66C37-8509-4DE3-821B-61ADCD708EEE}"/>
              </a:ext>
            </a:extLst>
          </p:cNvPr>
          <p:cNvPicPr>
            <a:picLocks noGrp="1" noChangeAspect="1"/>
          </p:cNvPicPr>
          <p:nvPr>
            <p:ph sz="half" idx="1"/>
          </p:nvPr>
        </p:nvPicPr>
        <p:blipFill>
          <a:blip r:embed="rId3"/>
          <a:srcRect r="2" b="3846"/>
          <a:stretch>
            <a:fillRect/>
          </a:stretch>
        </p:blipFill>
        <p:spPr>
          <a:xfrm>
            <a:off x="7032229" y="2584738"/>
            <a:ext cx="4250643" cy="335827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5468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5FC7A3-A646-CA01-37A0-0F658E538B73}"/>
              </a:ext>
            </a:extLst>
          </p:cNvPr>
          <p:cNvSpPr>
            <a:spLocks noGrp="1"/>
          </p:cNvSpPr>
          <p:nvPr>
            <p:ph type="ctrTitle"/>
          </p:nvPr>
        </p:nvSpPr>
        <p:spPr>
          <a:xfrm>
            <a:off x="987689" y="3071183"/>
            <a:ext cx="9910296" cy="2590027"/>
          </a:xfrm>
        </p:spPr>
        <p:txBody>
          <a:bodyPr anchor="t">
            <a:normAutofit/>
          </a:bodyPr>
          <a:lstStyle/>
          <a:p>
            <a:pPr algn="l"/>
            <a:r>
              <a:rPr lang="en-GB" sz="8000">
                <a:latin typeface="Arial" panose="020B0604020202020204" pitchFamily="34" charset="0"/>
                <a:cs typeface="Arial" panose="020B0604020202020204" pitchFamily="34" charset="0"/>
              </a:rPr>
              <a:t>Clinician  and User Testimonials</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763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A745DC-A01B-C00D-B6CA-0B885B39DB74}"/>
              </a:ext>
            </a:extLst>
          </p:cNvPr>
          <p:cNvSpPr>
            <a:spLocks noGrp="1"/>
          </p:cNvSpPr>
          <p:nvPr>
            <p:ph type="title"/>
          </p:nvPr>
        </p:nvSpPr>
        <p:spPr>
          <a:xfrm>
            <a:off x="194965" y="-93347"/>
            <a:ext cx="5827643" cy="1433433"/>
          </a:xfrm>
        </p:spPr>
        <p:txBody>
          <a:bodyPr vert="horz" lIns="91440" tIns="45720" rIns="91440" bIns="45720" rtlCol="0" anchor="b">
            <a:normAutofit/>
          </a:bodyPr>
          <a:lstStyle/>
          <a:p>
            <a:r>
              <a:rPr lang="en-US" b="1" kern="1200">
                <a:solidFill>
                  <a:schemeClr val="tx1"/>
                </a:solidFill>
                <a:latin typeface="Arial" panose="020B0604020202020204" pitchFamily="34" charset="0"/>
                <a:cs typeface="Arial" panose="020B0604020202020204" pitchFamily="34" charset="0"/>
              </a:rPr>
              <a:t>Clinician Testimonial</a:t>
            </a:r>
          </a:p>
        </p:txBody>
      </p:sp>
      <p:pic>
        <p:nvPicPr>
          <p:cNvPr id="5" name="Content Placeholder 4" descr="A black background with white text&#10;&#10;Description automatically generated with low confidence">
            <a:extLst>
              <a:ext uri="{FF2B5EF4-FFF2-40B4-BE49-F238E27FC236}">
                <a16:creationId xmlns:a16="http://schemas.microsoft.com/office/drawing/2014/main" id="{44FC02F1-5D4C-48CB-8EA0-E7FB8BD6B8C5}"/>
              </a:ext>
            </a:extLst>
          </p:cNvPr>
          <p:cNvPicPr>
            <a:picLocks noGrp="1" noChangeAspect="1"/>
          </p:cNvPicPr>
          <p:nvPr>
            <p:ph sz="half" idx="1"/>
            <p:extLst>
              <p:ext uri="{E7BDC344-281C-4309-B0C6-D0EE65EED2A8}">
                <p202:designPr xmlns:p202="http://schemas.microsoft.com/office/powerpoint/2020/02/main">
                  <p202:designTagLst>
                    <p202:designTag name="ARCH:1:CLS" val="ConstrainedImage"/>
                    <p202:designTag name="ARCH:1:VSVAR" val="Large"/>
                  </p202:designTagLst>
                </p202:designPr>
              </p:ext>
            </p:extLst>
          </p:nvPr>
        </p:nvPicPr>
        <p:blipFill>
          <a:blip r:embed="rId3"/>
          <a:stretch>
            <a:fillRect/>
          </a:stretch>
        </p:blipFill>
        <p:spPr>
          <a:xfrm>
            <a:off x="192376" y="4826935"/>
            <a:ext cx="2861162" cy="1530721"/>
          </a:xfrm>
          <a:prstGeom prst="rect">
            <a:avLst/>
          </a:prstGeom>
        </p:spPr>
      </p:pic>
      <p:sp>
        <p:nvSpPr>
          <p:cNvPr id="4" name="Content Placeholder 3">
            <a:extLst>
              <a:ext uri="{FF2B5EF4-FFF2-40B4-BE49-F238E27FC236}">
                <a16:creationId xmlns:a16="http://schemas.microsoft.com/office/drawing/2014/main" id="{37B63AFB-F796-3781-FF55-FC2F5CD6924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145230" y="1348814"/>
            <a:ext cx="8750865" cy="4814610"/>
          </a:xfrm>
        </p:spPr>
        <p:txBody>
          <a:bodyPr vert="horz" lIns="91440" tIns="45720" rIns="91440" bIns="45720" rtlCol="0" anchor="t">
            <a:noAutofit/>
          </a:bodyPr>
          <a:lstStyle/>
          <a:p>
            <a:pPr marL="0" lvl="0" indent="0">
              <a:lnSpc>
                <a:spcPct val="120000"/>
              </a:lnSpc>
              <a:spcBef>
                <a:spcPts val="600"/>
              </a:spcBef>
              <a:buNone/>
            </a:pPr>
            <a:r>
              <a:rPr lang="en-GB" sz="1300" dirty="0">
                <a:latin typeface="Arial"/>
                <a:cs typeface="Arial"/>
              </a:rPr>
              <a:t>“I learned how to use Gateway in under 30 minutes. It's extremely easy to use and therefore really efficient”</a:t>
            </a:r>
          </a:p>
          <a:p>
            <a:pPr marL="0" lvl="0" indent="0">
              <a:lnSpc>
                <a:spcPct val="120000"/>
              </a:lnSpc>
              <a:spcBef>
                <a:spcPts val="600"/>
              </a:spcBef>
              <a:buNone/>
            </a:pPr>
            <a:r>
              <a:rPr lang="en-GB" sz="1300" dirty="0">
                <a:latin typeface="Arial"/>
                <a:cs typeface="Arial"/>
              </a:rPr>
              <a:t>“I know different clinicians and different practices get their referrals done in different ways[…] it works easily whatever your preferred system. I changed to just copy and click my consultation notes across as it was infinitely quicker than typing and sending tasks.”</a:t>
            </a:r>
          </a:p>
          <a:p>
            <a:pPr marL="0" lvl="0" indent="0">
              <a:lnSpc>
                <a:spcPct val="120000"/>
              </a:lnSpc>
              <a:spcBef>
                <a:spcPts val="600"/>
              </a:spcBef>
              <a:buNone/>
            </a:pPr>
            <a:r>
              <a:rPr lang="en-GB" sz="1300" dirty="0">
                <a:latin typeface="Arial"/>
                <a:cs typeface="Arial"/>
              </a:rPr>
              <a:t>“I don't always do a referral in a consultation because there isn't time. But where I do, I'll click the notes across to gateway and select the choice with the patient so they can understand the waiting times options there and then. This prevents a later discussion about whether or not they want to expedite, or consider private options, where I've got to then re-type or send A&amp;G. It manages expectations better and we're able to talk about safety netting and any issues in waiting up front.”</a:t>
            </a:r>
          </a:p>
          <a:p>
            <a:pPr marL="0" lvl="0" indent="0">
              <a:lnSpc>
                <a:spcPct val="120000"/>
              </a:lnSpc>
              <a:spcBef>
                <a:spcPts val="600"/>
              </a:spcBef>
              <a:buNone/>
            </a:pPr>
            <a:r>
              <a:rPr lang="en-GB" sz="1300" dirty="0">
                <a:latin typeface="Arial"/>
                <a:cs typeface="Arial"/>
              </a:rPr>
              <a:t>“I find it difficult to remember all the commissioning policy thresholds each time. I find the prompts in Gateway useful as I don't have to look things up each time and it prevents rejected or delayed referrals.” </a:t>
            </a:r>
          </a:p>
          <a:p>
            <a:pPr marL="0" lvl="0" indent="0">
              <a:lnSpc>
                <a:spcPct val="120000"/>
              </a:lnSpc>
              <a:spcBef>
                <a:spcPts val="600"/>
              </a:spcBef>
              <a:buNone/>
            </a:pPr>
            <a:r>
              <a:rPr lang="en-GB" sz="1300" dirty="0">
                <a:latin typeface="Arial"/>
                <a:cs typeface="Arial"/>
              </a:rPr>
              <a:t>“Gateway has reduced my admin time relating to referrals, but it has also reduced the time patients wait for a referral to go through.”</a:t>
            </a:r>
          </a:p>
          <a:p>
            <a:pPr marL="0" lvl="0" indent="0">
              <a:lnSpc>
                <a:spcPct val="120000"/>
              </a:lnSpc>
              <a:spcBef>
                <a:spcPts val="600"/>
              </a:spcBef>
              <a:buNone/>
            </a:pPr>
            <a:r>
              <a:rPr lang="en-GB" sz="1300" dirty="0">
                <a:latin typeface="Arial"/>
                <a:cs typeface="Arial"/>
              </a:rPr>
              <a:t>“I think it's useful to see the referral activity in the practice. For example, we were able to easily spot when a more junior member of the team had high referral rates, generating a lot of admin and waiting for patients that could be managed more effectively with senior support. I didn't have visibility of that before and wouldn't have been able to see the opportunity to support them so clearly.”</a:t>
            </a:r>
          </a:p>
          <a:p>
            <a:pPr marL="0" lvl="0" indent="0">
              <a:lnSpc>
                <a:spcPct val="120000"/>
              </a:lnSpc>
              <a:spcBef>
                <a:spcPts val="600"/>
              </a:spcBef>
              <a:buNone/>
            </a:pPr>
            <a:r>
              <a:rPr lang="en-GB" sz="1300" dirty="0">
                <a:latin typeface="Arial"/>
                <a:cs typeface="Arial"/>
              </a:rPr>
              <a:t>“I have changed the way I work because I find it more efficient, but that's not an essential thing to do if other clinicians didn't want to do that. It has reduced admin costs for the practice in being more efficient. Our admin team find it easy and straightforward to use.”</a:t>
            </a:r>
          </a:p>
          <a:p>
            <a:pPr marL="0" indent="0">
              <a:spcBef>
                <a:spcPts val="2500"/>
              </a:spcBef>
              <a:buFont typeface="Arial" panose="020B0604020202020204" pitchFamily="34" charset="0"/>
              <a:buNone/>
            </a:pPr>
            <a:endParaRPr lang="en-GB" sz="1200" b="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F515C3B-FF30-8E2C-D028-253A7221AECF}"/>
              </a:ext>
            </a:extLst>
          </p:cNvPr>
          <p:cNvSpPr txBox="1"/>
          <p:nvPr/>
        </p:nvSpPr>
        <p:spPr>
          <a:xfrm>
            <a:off x="188638" y="1713788"/>
            <a:ext cx="3086902" cy="1077218"/>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GP practicing in  York</a:t>
            </a:r>
            <a:endParaRPr lang="en-GB" sz="6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428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49E94-D6E5-B349-DEBD-D3115EA53DFD}"/>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b="1">
                <a:latin typeface="Arial" panose="020B0604020202020204" pitchFamily="34" charset="0"/>
                <a:cs typeface="Arial" panose="020B0604020202020204" pitchFamily="34" charset="0"/>
              </a:rPr>
              <a:t>Further Feedback</a:t>
            </a:r>
          </a:p>
        </p:txBody>
      </p:sp>
      <p:grpSp>
        <p:nvGrpSpPr>
          <p:cNvPr id="1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C18AD40-2685-5B20-B15A-EA5DA738492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81144" y="2330505"/>
            <a:ext cx="5502400" cy="4027210"/>
          </a:xfrm>
        </p:spPr>
        <p:txBody>
          <a:bodyPr vert="horz" lIns="91440" tIns="45720" rIns="91440" bIns="45720" rtlCol="0" anchor="t">
            <a:noAutofit/>
          </a:bodyPr>
          <a:lstStyle/>
          <a:p>
            <a:pPr marL="0" indent="0">
              <a:buNone/>
            </a:pPr>
            <a:r>
              <a:rPr lang="en-GB" sz="1200" dirty="0">
                <a:latin typeface="Arial"/>
                <a:cs typeface="Arial"/>
              </a:rPr>
              <a:t>We love sending and receiving A&amp;G's through Gateway – it is so much faster to send, get a response, and track the process. Being able to re-open A&amp;G's and send further queries regarding the same topic from the GP through Gateway is so helpful – through eRS you have to close and re-start the process, and we have had multiple issues with following up on responses which we have not had with Gateway sent A&amp;G's. Kirkbymoorside and Priory Medical Group GPs have expressed numerous times how easy the service is to operate, and how fast responses from clinicians are. We always say that we hope more services use Gateway for A&amp;G's!</a:t>
            </a:r>
            <a:endParaRPr lang="en-US" dirty="0"/>
          </a:p>
          <a:p>
            <a:pPr marL="0" indent="0">
              <a:buNone/>
            </a:pPr>
            <a:r>
              <a:rPr lang="en-GB" sz="1200" dirty="0">
                <a:latin typeface="Arial"/>
                <a:cs typeface="Arial"/>
              </a:rPr>
              <a:t>The function of moving the referral documents onto eRS is unbelievably helpful – we have said that eRS is not as user friendly as Gateway, so grateful for all help!</a:t>
            </a:r>
            <a:endParaRPr lang="en-GB" sz="1200" dirty="0"/>
          </a:p>
          <a:p>
            <a:pPr marL="0" indent="0">
              <a:buNone/>
            </a:pPr>
            <a:r>
              <a:rPr lang="en-GB" sz="1200" dirty="0">
                <a:latin typeface="Arial"/>
                <a:cs typeface="Arial"/>
              </a:rPr>
              <a:t>[…] has saved us an unbelievable amount of time and effort – GPs may forget results or not realised that they are mandatory for a pathway, and it helps us to not have the referral rejected at a later stage and have to resubmit – making the patient’s experience faster and more efficient. </a:t>
            </a:r>
          </a:p>
          <a:p>
            <a:pPr marL="0" indent="0">
              <a:buNone/>
            </a:pPr>
            <a:r>
              <a:rPr lang="en-GB" sz="1200" b="1" dirty="0">
                <a:latin typeface="Arial"/>
                <a:cs typeface="Arial"/>
              </a:rPr>
              <a:t>Holly Jameson, Referral Management &amp; Private Clients Team, Priory Medical Group</a:t>
            </a:r>
          </a:p>
          <a:p>
            <a:pPr>
              <a:buFont typeface="Arial"/>
              <a:buChar char="•"/>
            </a:pPr>
            <a:endParaRPr lang="en-GB" sz="1400" dirty="0">
              <a:latin typeface="Calibri"/>
              <a:ea typeface="Calibri"/>
              <a:cs typeface="Calibri"/>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Keeping track of records online">
            <a:extLst>
              <a:ext uri="{FF2B5EF4-FFF2-40B4-BE49-F238E27FC236}">
                <a16:creationId xmlns:a16="http://schemas.microsoft.com/office/drawing/2014/main" id="{74807E20-19F6-49D7-9620-9CBA20D443CA}"/>
              </a:ext>
            </a:extLst>
          </p:cNvPr>
          <p:cNvPicPr>
            <a:picLocks noGrp="1" noChangeAspect="1"/>
          </p:cNvPicPr>
          <p:nvPr>
            <p:ph sz="half" idx="1"/>
          </p:nvPr>
        </p:nvPicPr>
        <p:blipFill>
          <a:blip r:embed="rId3"/>
          <a:srcRect l="9791" r="21609" b="1"/>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413109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7" name="Rectangle 16">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E37B5F78-00B2-F6D1-BFA1-9710C1BC23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7708" y="1288295"/>
            <a:ext cx="10873549" cy="49753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GB" sz="1200" dirty="0">
                <a:latin typeface="Arial"/>
                <a:cs typeface="Arial"/>
              </a:rPr>
              <a:t>“I find Gateway really good and easy to navigate.”</a:t>
            </a:r>
          </a:p>
          <a:p>
            <a:pPr marL="0" indent="0">
              <a:lnSpc>
                <a:spcPct val="100000"/>
              </a:lnSpc>
              <a:spcBef>
                <a:spcPts val="600"/>
              </a:spcBef>
              <a:buFont typeface="Arial" panose="020B0604020202020204" pitchFamily="34" charset="0"/>
              <a:buNone/>
            </a:pPr>
            <a:r>
              <a:rPr lang="en-GB" sz="1200" b="1" dirty="0">
                <a:latin typeface="Arial"/>
                <a:cs typeface="Arial"/>
              </a:rPr>
              <a:t>Tina Ball, Medical Secretary, Scarborough Medical Group</a:t>
            </a:r>
          </a:p>
          <a:p>
            <a:pPr marL="0" indent="0">
              <a:lnSpc>
                <a:spcPct val="100000"/>
              </a:lnSpc>
              <a:spcBef>
                <a:spcPts val="600"/>
              </a:spcBef>
              <a:buFont typeface="Arial" panose="020B0604020202020204" pitchFamily="34" charset="0"/>
              <a:buNone/>
            </a:pPr>
            <a:endParaRPr lang="en-GB" sz="1200" b="1" dirty="0">
              <a:latin typeface="Arial" panose="020B0604020202020204" pitchFamily="34" charset="0"/>
              <a:cs typeface="Arial" panose="020B0604020202020204" pitchFamily="34" charset="0"/>
            </a:endParaRPr>
          </a:p>
          <a:p>
            <a:pPr marL="0" indent="0">
              <a:lnSpc>
                <a:spcPct val="100000"/>
              </a:lnSpc>
              <a:spcBef>
                <a:spcPts val="600"/>
              </a:spcBef>
              <a:buFont typeface="Arial" panose="020B0604020202020204" pitchFamily="34" charset="0"/>
              <a:buNone/>
            </a:pPr>
            <a:r>
              <a:rPr lang="en-GB" sz="1200" dirty="0">
                <a:latin typeface="Arial"/>
                <a:cs typeface="Arial"/>
              </a:rPr>
              <a:t>“A&amp;G is really helpful for the four specialties we use, as it allows conversion to a referral if needed. The triage function works well—when a consultant replies, we let the referring GP know the outcome […] Transferring everything onto e-RS is fantastic, as it means if anything has been missed, we can go back and attach the missing documentation. Gateway is also good at pulling through all the necessary information [...]”</a:t>
            </a:r>
          </a:p>
          <a:p>
            <a:pPr marL="0" indent="0">
              <a:lnSpc>
                <a:spcPct val="100000"/>
              </a:lnSpc>
              <a:spcBef>
                <a:spcPts val="600"/>
              </a:spcBef>
              <a:buFont typeface="Arial" panose="020B0604020202020204" pitchFamily="34" charset="0"/>
              <a:buNone/>
            </a:pPr>
            <a:r>
              <a:rPr lang="en-GB" sz="1200" b="1" dirty="0">
                <a:latin typeface="Arial"/>
                <a:cs typeface="Arial"/>
              </a:rPr>
              <a:t>Jackie Popely, Medical Secretary, Unity Health GP Practice</a:t>
            </a:r>
          </a:p>
          <a:p>
            <a:pPr marL="0" indent="0">
              <a:lnSpc>
                <a:spcPct val="100000"/>
              </a:lnSpc>
              <a:spcBef>
                <a:spcPts val="600"/>
              </a:spcBef>
              <a:buFont typeface="Arial" panose="020B0604020202020204" pitchFamily="34" charset="0"/>
              <a:buNone/>
            </a:pPr>
            <a:endParaRPr lang="en-GB" sz="1200" dirty="0">
              <a:latin typeface="Arial"/>
              <a:cs typeface="Arial"/>
            </a:endParaRPr>
          </a:p>
          <a:p>
            <a:pPr marL="0" indent="0">
              <a:lnSpc>
                <a:spcPct val="100000"/>
              </a:lnSpc>
              <a:spcBef>
                <a:spcPts val="600"/>
              </a:spcBef>
              <a:buFont typeface="Arial" panose="020B0604020202020204" pitchFamily="34" charset="0"/>
              <a:buNone/>
            </a:pPr>
            <a:r>
              <a:rPr lang="en-GB" sz="1200" dirty="0">
                <a:latin typeface="Arial"/>
                <a:cs typeface="Arial"/>
              </a:rPr>
              <a:t>I just use (Gateway) for 2WW referrals - but have found it quick, easy and efficient to use - just as simple as our previous system of completing forms for our secretaries to process, and without involving an extra step...</a:t>
            </a:r>
          </a:p>
          <a:p>
            <a:pPr marL="0" indent="0">
              <a:lnSpc>
                <a:spcPct val="100000"/>
              </a:lnSpc>
              <a:spcBef>
                <a:spcPts val="600"/>
              </a:spcBef>
              <a:buFont typeface="Arial" panose="020B0604020202020204" pitchFamily="34" charset="0"/>
              <a:buNone/>
            </a:pPr>
            <a:r>
              <a:rPr lang="en-GB" sz="1200" b="1" dirty="0">
                <a:latin typeface="Arial"/>
                <a:cs typeface="Arial"/>
              </a:rPr>
              <a:t>Dr Becky Field, GP - York Medical Group</a:t>
            </a:r>
          </a:p>
          <a:p>
            <a:pPr marL="0" indent="0">
              <a:lnSpc>
                <a:spcPct val="100000"/>
              </a:lnSpc>
              <a:spcBef>
                <a:spcPts val="600"/>
              </a:spcBef>
              <a:buFont typeface="Arial" panose="020B0604020202020204" pitchFamily="34" charset="0"/>
              <a:buNone/>
            </a:pPr>
            <a:endParaRPr lang="en-GB" sz="1200" dirty="0">
              <a:latin typeface="Arial"/>
              <a:cs typeface="Arial"/>
            </a:endParaRPr>
          </a:p>
          <a:p>
            <a:pPr marL="0" indent="0">
              <a:lnSpc>
                <a:spcPct val="100000"/>
              </a:lnSpc>
              <a:spcBef>
                <a:spcPts val="600"/>
              </a:spcBef>
              <a:buFont typeface="Arial" panose="020B0604020202020204" pitchFamily="34" charset="0"/>
              <a:buNone/>
            </a:pPr>
            <a:r>
              <a:rPr lang="en-GB" sz="1200" dirty="0">
                <a:latin typeface="Arial"/>
                <a:cs typeface="Arial"/>
              </a:rPr>
              <a:t>The speed of response is fantastic with the two-way comms interface. I would also comment that Gateway is a more user-friendly interface than eRS  in terms of simplicity and  ease of use and is also simple to teach new team members. </a:t>
            </a:r>
            <a:endParaRPr lang="en-US" sz="1200" dirty="0">
              <a:latin typeface="Arial"/>
              <a:cs typeface="Arial"/>
            </a:endParaRPr>
          </a:p>
          <a:p>
            <a:pPr marL="0" indent="0">
              <a:lnSpc>
                <a:spcPct val="100000"/>
              </a:lnSpc>
              <a:buFont typeface="Arial" panose="020B0604020202020204" pitchFamily="34" charset="0"/>
              <a:buNone/>
            </a:pPr>
            <a:r>
              <a:rPr lang="en-GB" sz="1200" b="1" dirty="0">
                <a:latin typeface="Arial"/>
                <a:cs typeface="Arial"/>
              </a:rPr>
              <a:t>Deborah Hague, Medical Secretary, Eastfield Medical Centre</a:t>
            </a:r>
          </a:p>
          <a:p>
            <a:pPr marL="0" indent="0">
              <a:lnSpc>
                <a:spcPct val="100000"/>
              </a:lnSpc>
              <a:buFont typeface="Arial" panose="020B0604020202020204" pitchFamily="34" charset="0"/>
              <a:buNone/>
            </a:pPr>
            <a:endParaRPr lang="en-GB" sz="1200" b="1" dirty="0">
              <a:latin typeface="Arial"/>
              <a:cs typeface="Arial"/>
            </a:endParaRPr>
          </a:p>
          <a:p>
            <a:pPr marL="0" indent="0">
              <a:lnSpc>
                <a:spcPct val="100000"/>
              </a:lnSpc>
              <a:buFont typeface="Arial" panose="020B0604020202020204" pitchFamily="34" charset="0"/>
              <a:buNone/>
            </a:pPr>
            <a:r>
              <a:rPr lang="en-GB" sz="1200" dirty="0">
                <a:latin typeface="Arial"/>
                <a:cs typeface="Arial"/>
              </a:rPr>
              <a:t>I use Gateway in our practice for 2WW referrals. It is a reliable and up to date way of seeing the criteria and creating a referral. We are currently looking at the Gateway capture app as a way of reducing the steps in attaching dermatoscopic photos to patients records.</a:t>
            </a:r>
          </a:p>
          <a:p>
            <a:pPr marL="0" indent="0">
              <a:lnSpc>
                <a:spcPct val="100000"/>
              </a:lnSpc>
              <a:buFont typeface="Arial" panose="020B0604020202020204" pitchFamily="34" charset="0"/>
              <a:buNone/>
            </a:pPr>
            <a:r>
              <a:rPr lang="en-GB" sz="1200" b="1" dirty="0">
                <a:latin typeface="Arial"/>
                <a:cs typeface="Arial"/>
              </a:rPr>
              <a:t>Dr Daniel Kimberling, GP Partner, Haxby Group Practice</a:t>
            </a:r>
          </a:p>
          <a:p>
            <a:pPr marL="0" indent="0">
              <a:spcBef>
                <a:spcPts val="600"/>
              </a:spcBef>
              <a:buFont typeface="Arial" panose="020B0604020202020204" pitchFamily="34" charset="0"/>
              <a:buNone/>
            </a:pPr>
            <a:endParaRPr lang="en-GB" sz="1400" b="1" dirty="0">
              <a:latin typeface="Arial"/>
              <a:cs typeface="Arial"/>
            </a:endParaRPr>
          </a:p>
          <a:p>
            <a:pPr marL="0" indent="0">
              <a:spcBef>
                <a:spcPts val="600"/>
              </a:spcBef>
              <a:buFont typeface="Arial" panose="020B0604020202020204" pitchFamily="34" charset="0"/>
              <a:buNone/>
            </a:pPr>
            <a:endParaRPr lang="en-GB" sz="1400" b="1" dirty="0">
              <a:latin typeface="Arial"/>
              <a:cs typeface="Arial"/>
            </a:endParaRPr>
          </a:p>
        </p:txBody>
      </p:sp>
      <p:sp>
        <p:nvSpPr>
          <p:cNvPr id="8" name="Title 1">
            <a:extLst>
              <a:ext uri="{FF2B5EF4-FFF2-40B4-BE49-F238E27FC236}">
                <a16:creationId xmlns:a16="http://schemas.microsoft.com/office/drawing/2014/main" id="{1ECC9BA5-DD2A-6036-8F3B-B7323C2FDD07}"/>
              </a:ext>
            </a:extLst>
          </p:cNvPr>
          <p:cNvSpPr>
            <a:spLocks noGrp="1"/>
          </p:cNvSpPr>
          <p:nvPr>
            <p:ph type="title"/>
          </p:nvPr>
        </p:nvSpPr>
        <p:spPr>
          <a:xfrm>
            <a:off x="991896" y="401570"/>
            <a:ext cx="4560584" cy="1128068"/>
          </a:xfrm>
        </p:spPr>
        <p:txBody>
          <a:bodyPr vert="horz" lIns="91440" tIns="45720" rIns="91440" bIns="45720" rtlCol="0" anchor="ctr">
            <a:normAutofit/>
          </a:bodyPr>
          <a:lstStyle/>
          <a:p>
            <a:r>
              <a:rPr lang="en-US" sz="4000" b="1" dirty="0">
                <a:latin typeface="Arial" panose="020B0604020202020204" pitchFamily="34" charset="0"/>
                <a:cs typeface="Arial" panose="020B0604020202020204" pitchFamily="34" charset="0"/>
              </a:rPr>
              <a:t>Further Feedback</a:t>
            </a:r>
          </a:p>
        </p:txBody>
      </p:sp>
    </p:spTree>
    <p:extLst>
      <p:ext uri="{BB962C8B-B14F-4D97-AF65-F5344CB8AC3E}">
        <p14:creationId xmlns:p14="http://schemas.microsoft.com/office/powerpoint/2010/main" val="3282730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5654DC-715F-4589-B0FE-E10FC1C6F67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64047B0-4034-2843-868A-D24F85DB4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4A00463-F422-F3C5-0840-EA4D4FFC81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7" name="Rectangle 16">
              <a:extLst>
                <a:ext uri="{FF2B5EF4-FFF2-40B4-BE49-F238E27FC236}">
                  <a16:creationId xmlns:a16="http://schemas.microsoft.com/office/drawing/2014/main" id="{345E6C22-8483-6412-485F-C011AFD6B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41534F-7DA0-8F82-77B1-74331A014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53F4B7A0-A76B-7438-D6C3-C372FE96E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75FF41-C95A-96A7-64A5-9CE1F2D7DC65}"/>
              </a:ext>
            </a:extLst>
          </p:cNvPr>
          <p:cNvSpPr>
            <a:spLocks noGrp="1"/>
          </p:cNvSpPr>
          <p:nvPr>
            <p:ph type="title"/>
          </p:nvPr>
        </p:nvSpPr>
        <p:spPr>
          <a:xfrm>
            <a:off x="612648" y="1847088"/>
            <a:ext cx="7344336" cy="1133856"/>
          </a:xfrm>
        </p:spPr>
        <p:txBody>
          <a:bodyPr anchor="b">
            <a:normAutofit/>
          </a:bodyPr>
          <a:lstStyle/>
          <a:p>
            <a:r>
              <a:rPr lang="en-GB" sz="6000">
                <a:latin typeface="Arial" panose="020B0604020202020204" pitchFamily="34" charset="0"/>
                <a:cs typeface="Arial" panose="020B0604020202020204" pitchFamily="34" charset="0"/>
              </a:rPr>
              <a:t>Conclusion</a:t>
            </a:r>
          </a:p>
        </p:txBody>
      </p:sp>
      <p:graphicFrame>
        <p:nvGraphicFramePr>
          <p:cNvPr id="9" name="Content Placeholder 2">
            <a:extLst>
              <a:ext uri="{FF2B5EF4-FFF2-40B4-BE49-F238E27FC236}">
                <a16:creationId xmlns:a16="http://schemas.microsoft.com/office/drawing/2014/main" id="{595D7287-41A3-46DA-6827-9E8F66064E0D}"/>
              </a:ext>
            </a:extLst>
          </p:cNvPr>
          <p:cNvGraphicFramePr>
            <a:graphicFrameLocks noGrp="1"/>
          </p:cNvGraphicFrame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646" y="3593592"/>
          <a:ext cx="10890504" cy="25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48495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1E0448-10ED-B13B-7B62-94CE815D763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Arial" panose="020B0604020202020204" pitchFamily="34" charset="0"/>
                <a:cs typeface="Arial" panose="020B0604020202020204" pitchFamily="34" charset="0"/>
              </a:rPr>
              <a:t>This is not new – it’s proven, trusted, and ICB-backed</a:t>
            </a:r>
          </a:p>
        </p:txBody>
      </p:sp>
      <p:sp>
        <p:nvSpPr>
          <p:cNvPr id="8" name="Arc 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1">
            <a:extLst>
              <a:ext uri="{FF2B5EF4-FFF2-40B4-BE49-F238E27FC236}">
                <a16:creationId xmlns:a16="http://schemas.microsoft.com/office/drawing/2014/main" id="{5DA25457-A578-4538-2D8F-25A1815B527D}"/>
              </a:ext>
            </a:extLst>
          </p:cNvPr>
          <p:cNvSpPr>
            <a:spLocks noGrp="1" noChangeArrowheads="1"/>
          </p:cNvSpPr>
          <p:nvPr>
            <p:ph sz="half" idx="1"/>
          </p:nvPr>
        </p:nvSpPr>
        <p:spPr bwMode="auto">
          <a:xfrm>
            <a:off x="1249680" y="1813334"/>
            <a:ext cx="10191750" cy="41211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lnSpcReduction="10000"/>
          </a:bodyPr>
          <a:lstStyle/>
          <a:p>
            <a:pPr marL="0" marR="0" lvl="0" indent="0" fontAlgn="base">
              <a:spcBef>
                <a:spcPct val="0"/>
              </a:spcBef>
              <a:spcAft>
                <a:spcPts val="600"/>
              </a:spcAft>
              <a:buClrTx/>
              <a:buSzTx/>
              <a:buNone/>
              <a:tabLst/>
            </a:pPr>
            <a:r>
              <a:rPr kumimoji="0" lang="en-US" altLang="en-US" sz="2000" b="1" i="0" u="none" strike="noStrike" cap="none" normalizeH="0" baseline="0" dirty="0">
                <a:ln>
                  <a:noFill/>
                </a:ln>
                <a:effectLst/>
                <a:latin typeface="Arial" panose="020B0604020202020204" pitchFamily="34" charset="0"/>
                <a:cs typeface="Arial" panose="020B0604020202020204" pitchFamily="34" charset="0"/>
              </a:rPr>
              <a:t>This is ICB investment in primary care.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p>
          <a:p>
            <a:pPr fontAlgn="base">
              <a:spcBef>
                <a:spcPct val="0"/>
              </a:spcBef>
              <a:spcAft>
                <a:spcPts val="600"/>
              </a:spcAft>
            </a:pP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The ICB is investing in a proven and popular referral support model that has been successfully deployed in GP practices in York &amp; Scarborough for over 10 years. </a:t>
            </a:r>
          </a:p>
          <a:p>
            <a:pPr fontAlgn="base">
              <a:spcBef>
                <a:spcPct val="0"/>
              </a:spcBef>
              <a:spcAft>
                <a:spcPts val="600"/>
              </a:spcAft>
            </a:pP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All optometrists are already using this model for cataract referrals. </a:t>
            </a:r>
          </a:p>
          <a:p>
            <a:pPr marL="0" marR="0" lvl="0" indent="0" fontAlgn="base">
              <a:spcBef>
                <a:spcPct val="0"/>
              </a:spcBef>
              <a:spcAft>
                <a:spcPts val="600"/>
              </a:spcAft>
              <a:buClrTx/>
              <a:buSzTx/>
              <a:buNone/>
              <a:tabLst/>
            </a:pPr>
            <a:r>
              <a:rPr kumimoji="0" lang="en-US" altLang="en-US" sz="2000" b="1" i="0" u="none" strike="noStrike" cap="none" normalizeH="0" baseline="0" dirty="0">
                <a:ln>
                  <a:noFill/>
                </a:ln>
                <a:effectLst/>
                <a:latin typeface="Arial" panose="020B0604020202020204" pitchFamily="34" charset="0"/>
                <a:cs typeface="Arial" panose="020B0604020202020204" pitchFamily="34" charset="0"/>
              </a:rPr>
              <a:t>Expansion, not invention.</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p>
          <a:p>
            <a:pPr fontAlgn="base">
              <a:spcBef>
                <a:spcPct val="0"/>
              </a:spcBef>
              <a:spcAft>
                <a:spcPts val="600"/>
              </a:spcAft>
            </a:pP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We are expanding what already works: the Gateway digital referral tool and the RSS team. </a:t>
            </a:r>
          </a:p>
          <a:p>
            <a:pPr fontAlgn="base">
              <a:spcBef>
                <a:spcPct val="0"/>
              </a:spcBef>
              <a:spcAft>
                <a:spcPts val="600"/>
              </a:spcAft>
            </a:pP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This is not a new or untested approach, it’s a system that has delivered benefits for patients, practices, and providers for years. </a:t>
            </a:r>
          </a:p>
          <a:p>
            <a:pPr marL="0" marR="0" lvl="0" indent="0" fontAlgn="base">
              <a:spcBef>
                <a:spcPct val="0"/>
              </a:spcBef>
              <a:spcAft>
                <a:spcPts val="600"/>
              </a:spcAft>
              <a:buClrTx/>
              <a:buSzTx/>
              <a:buNone/>
              <a:tabLst/>
            </a:pPr>
            <a:r>
              <a:rPr kumimoji="0" lang="en-US" altLang="en-US" sz="2000" b="1" i="0" u="none" strike="noStrike" cap="none" normalizeH="0" baseline="0" dirty="0">
                <a:ln>
                  <a:noFill/>
                </a:ln>
                <a:effectLst/>
                <a:latin typeface="Arial" panose="020B0604020202020204" pitchFamily="34" charset="0"/>
                <a:cs typeface="Arial" panose="020B0604020202020204" pitchFamily="34" charset="0"/>
              </a:rPr>
              <a:t>Now available to all.</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p>
          <a:p>
            <a:pPr fontAlgn="base">
              <a:spcBef>
                <a:spcPct val="0"/>
              </a:spcBef>
              <a:spcAft>
                <a:spcPts val="600"/>
              </a:spcAft>
            </a:pP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ICB investment means this model can now be rolled out across the rest of Humber and North Yorkshire ICB. </a:t>
            </a:r>
          </a:p>
          <a:p>
            <a:pPr fontAlgn="base">
              <a:spcBef>
                <a:spcPct val="0"/>
              </a:spcBef>
              <a:spcAft>
                <a:spcPts val="600"/>
              </a:spcAft>
            </a:pP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There is no cost to general practice, this is ICB investment in supporting </a:t>
            </a:r>
            <a:r>
              <a:rPr lang="en-US" altLang="en-US" sz="2000" dirty="0">
                <a:latin typeface="Arial" panose="020B0604020202020204" pitchFamily="34" charset="0"/>
                <a:cs typeface="Arial" panose="020B0604020202020204" pitchFamily="34" charset="0"/>
              </a:rPr>
              <a:t>General Practice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system partners, and patients.</a:t>
            </a:r>
          </a:p>
          <a:p>
            <a:pPr marL="0" marR="0" lvl="0" fontAlgn="base">
              <a:spcBef>
                <a:spcPct val="0"/>
              </a:spcBef>
              <a:spcAft>
                <a:spcPts val="600"/>
              </a:spcAft>
              <a:buClrTx/>
              <a:buSzTx/>
              <a:tabLst/>
            </a:pPr>
            <a:endParaRPr kumimoji="0" lang="en-US" altLang="en-US" sz="2000" b="0" i="0" u="none" strike="noStrike" cap="none" normalizeH="0" baseline="0" dirty="0">
              <a:ln>
                <a:noFill/>
              </a:ln>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25874C8-F6C6-D68B-D555-108D12FC58B0}"/>
              </a:ext>
            </a:extLst>
          </p:cNvPr>
          <p:cNvPicPr>
            <a:picLocks noChangeAspect="1"/>
          </p:cNvPicPr>
          <p:nvPr/>
        </p:nvPicPr>
        <p:blipFill>
          <a:blip r:embed="rId2"/>
          <a:stretch>
            <a:fillRect/>
          </a:stretch>
        </p:blipFill>
        <p:spPr>
          <a:xfrm>
            <a:off x="6096000" y="3199631"/>
            <a:ext cx="5715000" cy="5715000"/>
          </a:xfrm>
          <a:prstGeom prst="rect">
            <a:avLst/>
          </a:prstGeom>
        </p:spPr>
      </p:pic>
    </p:spTree>
    <p:extLst>
      <p:ext uri="{BB962C8B-B14F-4D97-AF65-F5344CB8AC3E}">
        <p14:creationId xmlns:p14="http://schemas.microsoft.com/office/powerpoint/2010/main" val="228117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899C7-1578-0E83-D6A8-F03AF0AFEB10}"/>
              </a:ext>
            </a:extLst>
          </p:cNvPr>
          <p:cNvSpPr>
            <a:spLocks noGrp="1"/>
          </p:cNvSpPr>
          <p:nvPr>
            <p:ph type="ctrTitle"/>
          </p:nvPr>
        </p:nvSpPr>
        <p:spPr>
          <a:xfrm>
            <a:off x="987689" y="3071183"/>
            <a:ext cx="9910296" cy="2590027"/>
          </a:xfrm>
        </p:spPr>
        <p:txBody>
          <a:bodyPr anchor="t">
            <a:normAutofit/>
          </a:bodyPr>
          <a:lstStyle/>
          <a:p>
            <a:pPr algn="l"/>
            <a:r>
              <a:rPr lang="en-GB" sz="8000">
                <a:latin typeface="Arial" panose="020B0604020202020204" pitchFamily="34" charset="0"/>
                <a:cs typeface="Arial" panose="020B0604020202020204" pitchFamily="34" charset="0"/>
              </a:rPr>
              <a:t>Purpose and Rationale for Change</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44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FE48046-1C2E-4242-F075-27B0CB69D8C8}"/>
              </a:ext>
            </a:extLst>
          </p:cNvPr>
          <p:cNvSpPr>
            <a:spLocks noGrp="1"/>
          </p:cNvSpPr>
          <p:nvPr>
            <p:ph type="title"/>
          </p:nvPr>
        </p:nvSpPr>
        <p:spPr>
          <a:xfrm>
            <a:off x="890574" y="200772"/>
            <a:ext cx="6766337" cy="1325563"/>
          </a:xfrm>
        </p:spPr>
        <p:txBody>
          <a:bodyPr vert="horz" lIns="91440" tIns="45720" rIns="91440" bIns="45720" rtlCol="0" anchor="ctr">
            <a:normAutofit/>
          </a:bodyPr>
          <a:lstStyle/>
          <a:p>
            <a:r>
              <a:rPr lang="en-US" b="1" err="1">
                <a:latin typeface="Arial" panose="020B0604020202020204" pitchFamily="34" charset="0"/>
                <a:cs typeface="Arial" panose="020B0604020202020204" pitchFamily="34" charset="0"/>
              </a:rPr>
              <a:t>Programme</a:t>
            </a:r>
            <a:r>
              <a:rPr lang="en-US" b="1">
                <a:latin typeface="Arial" panose="020B0604020202020204" pitchFamily="34" charset="0"/>
                <a:cs typeface="Arial" panose="020B0604020202020204" pitchFamily="34" charset="0"/>
              </a:rPr>
              <a:t> objectives</a:t>
            </a:r>
          </a:p>
        </p:txBody>
      </p:sp>
      <p:sp>
        <p:nvSpPr>
          <p:cNvPr id="4" name="Content Placeholder 3">
            <a:extLst>
              <a:ext uri="{FF2B5EF4-FFF2-40B4-BE49-F238E27FC236}">
                <a16:creationId xmlns:a16="http://schemas.microsoft.com/office/drawing/2014/main" id="{C2C93B16-CA23-A612-637F-54C1731DDBC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4991" y="1657279"/>
            <a:ext cx="7556925" cy="5244369"/>
          </a:xfrm>
        </p:spPr>
        <p:txBody>
          <a:bodyPr>
            <a:noAutofit/>
          </a:bodyPr>
          <a:lstStyle/>
          <a:p>
            <a:pPr marL="0" indent="0">
              <a:spcBef>
                <a:spcPts val="0"/>
              </a:spcBef>
              <a:buNone/>
            </a:pPr>
            <a:r>
              <a:rPr lang="en-GB" sz="1400" dirty="0">
                <a:latin typeface="Arial" panose="020B0604020202020204" pitchFamily="34" charset="0"/>
                <a:cs typeface="Arial" panose="020B0604020202020204" pitchFamily="34" charset="0"/>
              </a:rPr>
              <a:t>The Referral Optimisation Programme (ROP) aims to:</a:t>
            </a:r>
          </a:p>
          <a:p>
            <a:pPr marL="0" indent="0">
              <a:spcBef>
                <a:spcPts val="0"/>
              </a:spcBef>
              <a:buNone/>
            </a:pPr>
            <a:endParaRPr lang="en-GB" sz="1400" b="1" dirty="0">
              <a:latin typeface="Arial" panose="020B0604020202020204" pitchFamily="34" charset="0"/>
              <a:cs typeface="Arial" panose="020B0604020202020204" pitchFamily="34" charset="0"/>
            </a:endParaRPr>
          </a:p>
          <a:p>
            <a:pPr marL="0" indent="0">
              <a:spcBef>
                <a:spcPts val="0"/>
              </a:spcBef>
              <a:buNone/>
            </a:pPr>
            <a:r>
              <a:rPr lang="en-GB" sz="1400" b="1" dirty="0">
                <a:latin typeface="Arial" panose="020B0604020202020204" pitchFamily="34" charset="0"/>
                <a:cs typeface="Arial" panose="020B0604020202020204" pitchFamily="34" charset="0"/>
              </a:rPr>
              <a:t>Improve compliance with the ICB's commissioned policies</a:t>
            </a:r>
          </a:p>
          <a:p>
            <a:pPr marL="0" lvl="1" indent="0">
              <a:spcBef>
                <a:spcPts val="0"/>
              </a:spcBef>
              <a:buNone/>
            </a:pPr>
            <a:r>
              <a:rPr lang="en-GB" sz="1400" dirty="0">
                <a:latin typeface="Arial" panose="020B0604020202020204" pitchFamily="34" charset="0"/>
                <a:cs typeface="Arial" panose="020B0604020202020204" pitchFamily="34" charset="0"/>
              </a:rPr>
              <a:t>Ensure clinical policies are adhered to, eliminating inappropriate referrals for treatments patients are not eligible for.</a:t>
            </a:r>
          </a:p>
          <a:p>
            <a:pPr marL="0" lvl="1" indent="0">
              <a:spcBef>
                <a:spcPts val="0"/>
              </a:spcBef>
              <a:buNone/>
            </a:pPr>
            <a:endParaRPr lang="en-GB" sz="1400" dirty="0">
              <a:latin typeface="Arial" panose="020B0604020202020204" pitchFamily="34" charset="0"/>
              <a:cs typeface="Arial" panose="020B0604020202020204" pitchFamily="34" charset="0"/>
            </a:endParaRPr>
          </a:p>
          <a:p>
            <a:pPr marL="0" indent="0">
              <a:spcBef>
                <a:spcPts val="0"/>
              </a:spcBef>
              <a:buNone/>
            </a:pPr>
            <a:r>
              <a:rPr lang="en-GB" sz="1400" b="1" dirty="0">
                <a:latin typeface="Arial" panose="020B0604020202020204" pitchFamily="34" charset="0"/>
                <a:cs typeface="Arial" panose="020B0604020202020204" pitchFamily="34" charset="0"/>
              </a:rPr>
              <a:t>Reduce the volume of referrals received by secondary care</a:t>
            </a:r>
          </a:p>
          <a:p>
            <a:pPr marL="0" lvl="1" indent="0">
              <a:spcBef>
                <a:spcPts val="0"/>
              </a:spcBef>
              <a:buNone/>
            </a:pPr>
            <a:r>
              <a:rPr lang="en-GB" sz="1400" dirty="0">
                <a:latin typeface="Arial" panose="020B0604020202020204" pitchFamily="34" charset="0"/>
                <a:cs typeface="Arial" panose="020B0604020202020204" pitchFamily="34" charset="0"/>
              </a:rPr>
              <a:t>Maximise productivity and efficiency by ensuring clinical pathways are followed.</a:t>
            </a:r>
          </a:p>
          <a:p>
            <a:pPr marL="0" lvl="1" indent="0">
              <a:spcBef>
                <a:spcPts val="0"/>
              </a:spcBef>
              <a:buNone/>
            </a:pPr>
            <a:endParaRPr lang="en-GB" sz="1400" dirty="0">
              <a:latin typeface="Arial" panose="020B0604020202020204" pitchFamily="34" charset="0"/>
              <a:cs typeface="Arial" panose="020B0604020202020204" pitchFamily="34" charset="0"/>
            </a:endParaRPr>
          </a:p>
          <a:p>
            <a:pPr marL="0" indent="0">
              <a:spcBef>
                <a:spcPts val="0"/>
              </a:spcBef>
              <a:buNone/>
            </a:pPr>
            <a:r>
              <a:rPr lang="en-GB" sz="1400" b="1" dirty="0">
                <a:latin typeface="Arial" panose="020B0604020202020204" pitchFamily="34" charset="0"/>
                <a:cs typeface="Arial" panose="020B0604020202020204" pitchFamily="34" charset="0"/>
              </a:rPr>
              <a:t>Enhance patient experience and outcomes</a:t>
            </a:r>
          </a:p>
          <a:p>
            <a:pPr marL="0" lvl="1" indent="0">
              <a:spcBef>
                <a:spcPts val="0"/>
              </a:spcBef>
              <a:buNone/>
            </a:pPr>
            <a:r>
              <a:rPr lang="en-GB" sz="1400" dirty="0">
                <a:latin typeface="Arial" panose="020B0604020202020204" pitchFamily="34" charset="0"/>
                <a:cs typeface="Arial" panose="020B0604020202020204" pitchFamily="34" charset="0"/>
              </a:rPr>
              <a:t>Patients receive timely specialist advice and input.</a:t>
            </a:r>
          </a:p>
          <a:p>
            <a:pPr marL="0" lvl="1" indent="0">
              <a:spcBef>
                <a:spcPts val="0"/>
              </a:spcBef>
              <a:buNone/>
            </a:pPr>
            <a:r>
              <a:rPr lang="en-GB" sz="1400" dirty="0">
                <a:latin typeface="Arial" panose="020B0604020202020204" pitchFamily="34" charset="0"/>
                <a:cs typeface="Arial" panose="020B0604020202020204" pitchFamily="34" charset="0"/>
              </a:rPr>
              <a:t>Waiting lists are reduced, allowing secondary care to reduce costs and commissioners to remove waiting list incentive schemes.</a:t>
            </a:r>
          </a:p>
          <a:p>
            <a:pPr marL="0" lvl="1" indent="0">
              <a:spcBef>
                <a:spcPts val="0"/>
              </a:spcBef>
              <a:buNone/>
            </a:pPr>
            <a:endParaRPr lang="en-GB" sz="1400" dirty="0">
              <a:latin typeface="Arial" panose="020B0604020202020204" pitchFamily="34" charset="0"/>
              <a:cs typeface="Arial" panose="020B0604020202020204" pitchFamily="34" charset="0"/>
            </a:endParaRPr>
          </a:p>
          <a:p>
            <a:pPr marL="0" indent="0">
              <a:spcBef>
                <a:spcPts val="0"/>
              </a:spcBef>
              <a:buNone/>
            </a:pPr>
            <a:r>
              <a:rPr lang="en-GB" sz="1400" b="1" dirty="0">
                <a:latin typeface="Arial" panose="020B0604020202020204" pitchFamily="34" charset="0"/>
                <a:cs typeface="Arial" panose="020B0604020202020204" pitchFamily="34" charset="0"/>
              </a:rPr>
              <a:t>Support system-wide transformation</a:t>
            </a:r>
          </a:p>
          <a:p>
            <a:pPr marL="0" lvl="1" indent="0">
              <a:spcBef>
                <a:spcPts val="0"/>
              </a:spcBef>
              <a:buNone/>
            </a:pPr>
            <a:r>
              <a:rPr lang="en-GB" sz="1400" dirty="0">
                <a:latin typeface="Arial" panose="020B0604020202020204" pitchFamily="34" charset="0"/>
                <a:cs typeface="Arial" panose="020B0604020202020204" pitchFamily="34" charset="0"/>
              </a:rPr>
              <a:t>Enable other priority programmes by reducing waiting lists and releasing funding elsewhere in the system.</a:t>
            </a:r>
          </a:p>
          <a:p>
            <a:pPr marL="0" lvl="1" indent="0">
              <a:spcBef>
                <a:spcPts val="0"/>
              </a:spcBef>
              <a:buNone/>
            </a:pPr>
            <a:endParaRPr lang="en-GB" sz="1400" dirty="0">
              <a:latin typeface="Arial" panose="020B0604020202020204" pitchFamily="34" charset="0"/>
              <a:cs typeface="Arial" panose="020B0604020202020204" pitchFamily="34" charset="0"/>
            </a:endParaRPr>
          </a:p>
          <a:p>
            <a:pPr marL="0" indent="0">
              <a:spcBef>
                <a:spcPts val="0"/>
              </a:spcBef>
              <a:buNone/>
            </a:pPr>
            <a:r>
              <a:rPr lang="en-GB" sz="1400" b="1" dirty="0">
                <a:latin typeface="Arial" panose="020B0604020202020204" pitchFamily="34" charset="0"/>
                <a:cs typeface="Arial" panose="020B0604020202020204" pitchFamily="34" charset="0"/>
              </a:rPr>
              <a:t>Facilitate delivery through stakeholder management, engagement, and communication</a:t>
            </a:r>
          </a:p>
          <a:p>
            <a:pPr marL="0" lvl="1" indent="0">
              <a:spcBef>
                <a:spcPts val="0"/>
              </a:spcBef>
              <a:buNone/>
            </a:pPr>
            <a:r>
              <a:rPr lang="en-GB" sz="1400" dirty="0">
                <a:latin typeface="Arial" panose="020B0604020202020204" pitchFamily="34" charset="0"/>
                <a:cs typeface="Arial" panose="020B0604020202020204" pitchFamily="34" charset="0"/>
              </a:rPr>
              <a:t>Ensure internal and external stakeholders understand, support, and champion the programme and its benefits.</a:t>
            </a:r>
          </a:p>
        </p:txBody>
      </p:sp>
      <p:pic>
        <p:nvPicPr>
          <p:cNvPr id="5" name="Content Placeholder 4" descr="doctor talking to medical staff">
            <a:extLst>
              <a:ext uri="{FF2B5EF4-FFF2-40B4-BE49-F238E27FC236}">
                <a16:creationId xmlns:a16="http://schemas.microsoft.com/office/drawing/2014/main" id="{248D309C-3792-4F98-B525-4F929518948D}"/>
              </a:ext>
            </a:extLst>
          </p:cNvPr>
          <p:cNvPicPr>
            <a:picLocks noGrp="1" noChangeAspect="1"/>
          </p:cNvPicPr>
          <p:nvPr>
            <p:ph sz="half" idx="1"/>
          </p:nvPr>
        </p:nvPicPr>
        <p:blipFill>
          <a:blip r:embed="rId3"/>
          <a:srcRect l="20613" r="12636" b="-2"/>
          <a:stretch>
            <a:fillRect/>
          </a:stretch>
        </p:blipFill>
        <p:spPr>
          <a:xfrm>
            <a:off x="7709286" y="1825625"/>
            <a:ext cx="3639347" cy="363934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9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D095F6-D3EE-F518-5326-4441E07F159A}"/>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43A5A5-B3BE-CCBE-5377-DE692445BF89}"/>
              </a:ext>
            </a:extLst>
          </p:cNvPr>
          <p:cNvSpPr>
            <a:spLocks noGrp="1"/>
          </p:cNvSpPr>
          <p:nvPr>
            <p:ph type="title"/>
          </p:nvPr>
        </p:nvSpPr>
        <p:spPr>
          <a:xfrm>
            <a:off x="793662" y="386930"/>
            <a:ext cx="10066122" cy="1298448"/>
          </a:xfrm>
        </p:spPr>
        <p:txBody>
          <a:bodyPr vert="horz" lIns="91440" tIns="45720" rIns="91440" bIns="45720" rtlCol="0" anchor="b">
            <a:normAutofit fontScale="90000"/>
          </a:bodyPr>
          <a:lstStyle/>
          <a:p>
            <a:r>
              <a:rPr lang="en-US" sz="4800" b="1" kern="1200">
                <a:solidFill>
                  <a:schemeClr val="tx1"/>
                </a:solidFill>
                <a:latin typeface="Arial" panose="020B0604020202020204" pitchFamily="34" charset="0"/>
                <a:cs typeface="Arial" panose="020B0604020202020204" pitchFamily="34" charset="0"/>
              </a:rPr>
              <a:t>Need for Change - </a:t>
            </a:r>
            <a:r>
              <a:rPr lang="en-GB" sz="4800">
                <a:latin typeface="Arial" panose="020B0604020202020204" pitchFamily="34" charset="0"/>
                <a:cs typeface="Arial" panose="020B0604020202020204" pitchFamily="34" charset="0"/>
              </a:rPr>
              <a:t>The need to get it right has never been greater</a:t>
            </a:r>
            <a:endParaRPr lang="en-US" sz="4800" b="1" kern="1200">
              <a:solidFill>
                <a:schemeClr val="tx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5CD8A16-C5EB-0C9F-F8B4-EF4EED14DD5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6835" y="2344204"/>
            <a:ext cx="7804470" cy="4563206"/>
          </a:xfrm>
        </p:spPr>
        <p:txBody>
          <a:bodyPr>
            <a:noAutofit/>
          </a:bodyPr>
          <a:lstStyle/>
          <a:p>
            <a:pPr marL="0" indent="0">
              <a:spcBef>
                <a:spcPts val="0"/>
              </a:spcBef>
              <a:buNone/>
            </a:pPr>
            <a:r>
              <a:rPr lang="en-GB" sz="1400" b="1" dirty="0">
                <a:latin typeface="Arial" panose="020B0604020202020204" pitchFamily="34" charset="0"/>
                <a:cs typeface="Arial" panose="020B0604020202020204" pitchFamily="34" charset="0"/>
              </a:rPr>
              <a:t>Clinical policies are not always followed:</a:t>
            </a:r>
            <a:br>
              <a:rPr lang="en-GB" sz="1400" b="1"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Patients are sometimes referred for treatments they are not eligible for, leading to poor patient experience and clinically ineffective treatment.</a:t>
            </a:r>
          </a:p>
          <a:p>
            <a:pPr marL="0" indent="0">
              <a:spcBef>
                <a:spcPts val="0"/>
              </a:spcBef>
              <a:buNone/>
            </a:pPr>
            <a:endParaRPr lang="en-GB" sz="1400" dirty="0">
              <a:latin typeface="Arial" panose="020B0604020202020204" pitchFamily="34" charset="0"/>
              <a:cs typeface="Arial" panose="020B0604020202020204" pitchFamily="34" charset="0"/>
            </a:endParaRPr>
          </a:p>
          <a:p>
            <a:pPr marL="0" indent="0">
              <a:spcBef>
                <a:spcPts val="0"/>
              </a:spcBef>
              <a:buNone/>
            </a:pPr>
            <a:r>
              <a:rPr lang="en-GB" sz="1400" b="1" dirty="0">
                <a:latin typeface="Arial" panose="020B0604020202020204" pitchFamily="34" charset="0"/>
                <a:cs typeface="Arial" panose="020B0604020202020204" pitchFamily="34" charset="0"/>
              </a:rPr>
              <a:t>Clinical pathways are inconsistently available and followed:</a:t>
            </a:r>
            <a:br>
              <a:rPr lang="en-GB" sz="1400" b="1"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Referring clinicians may lack awareness, be uncertain about referral destinations, or be unwilling to follow set pathways, causing inefficiencies and poorer patient experiences.</a:t>
            </a:r>
          </a:p>
          <a:p>
            <a:pPr marL="0" indent="0">
              <a:spcBef>
                <a:spcPts val="0"/>
              </a:spcBef>
              <a:buNone/>
            </a:pPr>
            <a:endParaRPr lang="en-GB" sz="1400" dirty="0">
              <a:latin typeface="Arial" panose="020B0604020202020204" pitchFamily="34" charset="0"/>
              <a:cs typeface="Arial" panose="020B0604020202020204" pitchFamily="34" charset="0"/>
            </a:endParaRPr>
          </a:p>
          <a:p>
            <a:pPr marL="0" indent="0">
              <a:spcBef>
                <a:spcPts val="0"/>
              </a:spcBef>
              <a:buNone/>
            </a:pPr>
            <a:r>
              <a:rPr lang="en-GB" sz="1400" b="1" dirty="0">
                <a:latin typeface="Arial" panose="020B0604020202020204" pitchFamily="34" charset="0"/>
                <a:cs typeface="Arial" panose="020B0604020202020204" pitchFamily="34" charset="0"/>
              </a:rPr>
              <a:t>General Practice clinicians could manage more patients outside hospital:</a:t>
            </a:r>
            <a:br>
              <a:rPr lang="en-GB" sz="1400" b="1"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With appropriate support, more care could be delivered in the community, improving patient experience and supporting the NHS's 'left shift' ambition.</a:t>
            </a:r>
          </a:p>
          <a:p>
            <a:pPr marL="0" indent="0">
              <a:spcBef>
                <a:spcPts val="0"/>
              </a:spcBef>
              <a:buNone/>
            </a:pPr>
            <a:endParaRPr lang="en-GB" sz="1400" dirty="0">
              <a:latin typeface="Arial" panose="020B0604020202020204" pitchFamily="34" charset="0"/>
              <a:cs typeface="Arial" panose="020B0604020202020204" pitchFamily="34" charset="0"/>
            </a:endParaRPr>
          </a:p>
          <a:p>
            <a:pPr marL="0" indent="0">
              <a:spcBef>
                <a:spcPts val="0"/>
              </a:spcBef>
              <a:buNone/>
            </a:pPr>
            <a:r>
              <a:rPr lang="en-GB" sz="1400" b="1" dirty="0">
                <a:latin typeface="Arial" panose="020B0604020202020204" pitchFamily="34" charset="0"/>
                <a:cs typeface="Arial" panose="020B0604020202020204" pitchFamily="34" charset="0"/>
              </a:rPr>
              <a:t>Patients waiting for outpatient appointments are not always optimally managed:</a:t>
            </a:r>
            <a:br>
              <a:rPr lang="en-GB" sz="1400" b="1"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This can result in harm, reduced chances of good clinical outcomes, and generally poor experiences.</a:t>
            </a:r>
          </a:p>
          <a:p>
            <a:pPr marL="0" indent="0">
              <a:spcBef>
                <a:spcPts val="0"/>
              </a:spcBef>
              <a:buNone/>
            </a:pPr>
            <a:endParaRPr lang="en-GB" sz="1400" dirty="0">
              <a:latin typeface="Arial" panose="020B0604020202020204" pitchFamily="34" charset="0"/>
              <a:cs typeface="Arial" panose="020B0604020202020204" pitchFamily="34" charset="0"/>
            </a:endParaRPr>
          </a:p>
          <a:p>
            <a:pPr marL="0" indent="0">
              <a:spcBef>
                <a:spcPts val="0"/>
              </a:spcBef>
              <a:buNone/>
            </a:pPr>
            <a:r>
              <a:rPr lang="en-GB" sz="1400" b="1" dirty="0">
                <a:latin typeface="Arial" panose="020B0604020202020204" pitchFamily="34" charset="0"/>
                <a:cs typeface="Arial" panose="020B0604020202020204" pitchFamily="34" charset="0"/>
              </a:rPr>
              <a:t>Strategic alignment:</a:t>
            </a:r>
            <a:br>
              <a:rPr lang="en-GB" sz="1400" b="1"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The programme responds to national NHS priorities, including operational planning guidance and financial reset expectations, and supports the NHS 10-year plan's ambition to move care closer to home.</a:t>
            </a:r>
          </a:p>
        </p:txBody>
      </p:sp>
      <p:pic>
        <p:nvPicPr>
          <p:cNvPr id="5" name="Content Placeholder 4" descr="Doctor and patient in exam room">
            <a:extLst>
              <a:ext uri="{FF2B5EF4-FFF2-40B4-BE49-F238E27FC236}">
                <a16:creationId xmlns:a16="http://schemas.microsoft.com/office/drawing/2014/main" id="{C5D2B65B-BF35-1DE6-0F1E-E20830277C2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13682" r="13682"/>
          <a:stretch/>
        </p:blipFill>
        <p:spPr>
          <a:xfrm>
            <a:off x="7947838" y="2554982"/>
            <a:ext cx="3297600" cy="3030384"/>
          </a:xfrm>
          <a:prstGeom prst="rect">
            <a:avLst/>
          </a:prstGeom>
        </p:spPr>
      </p:pic>
      <p:sp>
        <p:nvSpPr>
          <p:cNvPr id="29" name="Rectangle 2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671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7" name="Arc 2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BDEF43-6563-C031-FB1C-2BBB0E294B9F}"/>
              </a:ext>
            </a:extLst>
          </p:cNvPr>
          <p:cNvSpPr>
            <a:spLocks noGrp="1"/>
          </p:cNvSpPr>
          <p:nvPr>
            <p:ph type="title"/>
          </p:nvPr>
        </p:nvSpPr>
        <p:spPr>
          <a:xfrm>
            <a:off x="5894962" y="479493"/>
            <a:ext cx="5458838" cy="1325563"/>
          </a:xfrm>
        </p:spPr>
        <p:txBody>
          <a:bodyPr vert="horz" lIns="91440" tIns="45720" rIns="91440" bIns="45720" rtlCol="0" anchor="ctr">
            <a:normAutofit fontScale="90000"/>
          </a:bodyPr>
          <a:lstStyle/>
          <a:p>
            <a:r>
              <a:rPr lang="en-US" b="1" kern="1200">
                <a:solidFill>
                  <a:schemeClr val="tx1"/>
                </a:solidFill>
                <a:latin typeface="Arial" panose="020B0604020202020204" pitchFamily="34" charset="0"/>
                <a:cs typeface="Arial" panose="020B0604020202020204" pitchFamily="34" charset="0"/>
              </a:rPr>
              <a:t>Strategic alignment and system priorities</a:t>
            </a:r>
          </a:p>
        </p:txBody>
      </p:sp>
      <p:sp>
        <p:nvSpPr>
          <p:cNvPr id="29" name="Freeform: Shape 2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female doctor touching healthcare icons. health and consultancy services">
            <a:extLst>
              <a:ext uri="{FF2B5EF4-FFF2-40B4-BE49-F238E27FC236}">
                <a16:creationId xmlns:a16="http://schemas.microsoft.com/office/drawing/2014/main" id="{54D8181A-271E-4F4E-BC95-791D2CF00A9E}"/>
              </a:ext>
            </a:extLst>
          </p:cNvPr>
          <p:cNvPicPr>
            <a:picLocks noGrp="1" noChangeAspect="1"/>
          </p:cNvPicPr>
          <p:nvPr>
            <p:ph sz="half" idx="1"/>
          </p:nvPr>
        </p:nvPicPr>
        <p:blipFill>
          <a:blip r:embed="rId3"/>
          <a:srcRect l="21858" r="-2" b="-2"/>
          <a:stretch>
            <a:fillRect/>
          </a:stretch>
        </p:blipFill>
        <p:spPr>
          <a:xfrm>
            <a:off x="612746" y="1681715"/>
            <a:ext cx="3302909" cy="320178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Content Placeholder 3">
            <a:extLst>
              <a:ext uri="{FF2B5EF4-FFF2-40B4-BE49-F238E27FC236}">
                <a16:creationId xmlns:a16="http://schemas.microsoft.com/office/drawing/2014/main" id="{839D6D7B-2FCA-CACA-72C3-E4D8493AAAE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21275" y="1984443"/>
            <a:ext cx="6932525" cy="4192520"/>
          </a:xfrm>
        </p:spPr>
        <p:txBody>
          <a:bodyPr vert="horz" lIns="91440" tIns="45720" rIns="91440" bIns="45720" rtlCol="0" anchor="t">
            <a:noAutofit/>
          </a:bodyPr>
          <a:lstStyle/>
          <a:p>
            <a:pPr marL="0" indent="0">
              <a:spcBef>
                <a:spcPts val="2500"/>
              </a:spcBef>
              <a:buFont typeface="Arial" panose="020B0604020202020204" pitchFamily="34" charset="0"/>
              <a:buNone/>
            </a:pPr>
            <a:r>
              <a:rPr lang="en-GB" sz="1800" b="1" dirty="0">
                <a:latin typeface="Arial"/>
                <a:cs typeface="Arial"/>
              </a:rPr>
              <a:t>Optimising Referral Management</a:t>
            </a:r>
          </a:p>
          <a:p>
            <a:pPr marL="0" lvl="1" indent="0">
              <a:buFont typeface="Arial" panose="020B0604020202020204" pitchFamily="34" charset="0"/>
              <a:buNone/>
            </a:pPr>
            <a:r>
              <a:rPr lang="en-GB" sz="1800" dirty="0">
                <a:latin typeface="Arial"/>
                <a:cs typeface="Arial"/>
              </a:rPr>
              <a:t>NHSE guidance calls for improved referral systems using specialist advice, triage, PIFU, and direct test pathways.</a:t>
            </a:r>
          </a:p>
          <a:p>
            <a:pPr marL="0" indent="0">
              <a:spcBef>
                <a:spcPts val="2500"/>
              </a:spcBef>
              <a:buFont typeface="Arial" panose="020B0604020202020204" pitchFamily="34" charset="0"/>
              <a:buNone/>
            </a:pPr>
            <a:r>
              <a:rPr lang="en-GB" sz="1800" b="1" dirty="0">
                <a:latin typeface="Arial"/>
                <a:cs typeface="Arial"/>
              </a:rPr>
              <a:t>Demand Management Focus</a:t>
            </a:r>
          </a:p>
          <a:p>
            <a:pPr marL="0" lvl="1" indent="0">
              <a:buFont typeface="Arial" panose="020B0604020202020204" pitchFamily="34" charset="0"/>
              <a:buNone/>
            </a:pPr>
            <a:r>
              <a:rPr lang="en-GB" sz="1800" dirty="0">
                <a:latin typeface="Arial"/>
                <a:cs typeface="Arial"/>
              </a:rPr>
              <a:t>NHSE guidance and leadership letters highlight exploring demand management to control system pressures and improve patient flow.</a:t>
            </a:r>
          </a:p>
          <a:p>
            <a:pPr marL="0" indent="0">
              <a:spcBef>
                <a:spcPts val="2500"/>
              </a:spcBef>
              <a:buFont typeface="Arial" panose="020B0604020202020204" pitchFamily="34" charset="0"/>
              <a:buNone/>
            </a:pPr>
            <a:r>
              <a:rPr lang="en-GB" sz="1800" b="1" dirty="0">
                <a:latin typeface="Arial"/>
                <a:cs typeface="Arial"/>
              </a:rPr>
              <a:t>Shift to Community Care</a:t>
            </a:r>
          </a:p>
          <a:p>
            <a:pPr marL="0" lvl="1" indent="0">
              <a:buFont typeface="Arial" panose="020B0604020202020204" pitchFamily="34" charset="0"/>
              <a:buNone/>
            </a:pPr>
            <a:r>
              <a:rPr lang="en-GB" sz="1800" dirty="0">
                <a:latin typeface="Arial"/>
                <a:cs typeface="Arial"/>
              </a:rPr>
              <a:t>Service models emphasise moving care from secondary to community settings, supporting the NHS 'left shift' ambition.</a:t>
            </a:r>
          </a:p>
          <a:p>
            <a:pPr marL="0" indent="0">
              <a:spcBef>
                <a:spcPts val="2500"/>
              </a:spcBef>
              <a:buFont typeface="Arial" panose="020B0604020202020204" pitchFamily="34" charset="0"/>
              <a:buNone/>
            </a:pPr>
            <a:r>
              <a:rPr lang="en-GB" sz="1800" b="1" dirty="0">
                <a:latin typeface="Arial"/>
                <a:cs typeface="Arial"/>
              </a:rPr>
              <a:t>Priority Programmes and Recovery</a:t>
            </a:r>
          </a:p>
          <a:p>
            <a:pPr marL="0" lvl="1" indent="0">
              <a:buFont typeface="Arial" panose="020B0604020202020204" pitchFamily="34" charset="0"/>
              <a:buNone/>
            </a:pPr>
            <a:r>
              <a:rPr lang="en-GB" sz="1800" dirty="0">
                <a:latin typeface="Arial"/>
                <a:cs typeface="Arial"/>
              </a:rPr>
              <a:t>ROP is a key priority in ICS recovery plans, reducing waiting lists and increasing system efficiency and funding.</a:t>
            </a:r>
          </a:p>
        </p:txBody>
      </p:sp>
    </p:spTree>
    <p:extLst>
      <p:ext uri="{BB962C8B-B14F-4D97-AF65-F5344CB8AC3E}">
        <p14:creationId xmlns:p14="http://schemas.microsoft.com/office/powerpoint/2010/main" val="3811908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9D2E49-D081-59E4-2356-CF5002BF7439}"/>
              </a:ext>
            </a:extLst>
          </p:cNvPr>
          <p:cNvSpPr>
            <a:spLocks noGrp="1"/>
          </p:cNvSpPr>
          <p:nvPr>
            <p:ph type="ctrTitle"/>
          </p:nvPr>
        </p:nvSpPr>
        <p:spPr>
          <a:xfrm>
            <a:off x="987689" y="3071183"/>
            <a:ext cx="9910296" cy="2590027"/>
          </a:xfrm>
        </p:spPr>
        <p:txBody>
          <a:bodyPr anchor="t">
            <a:normAutofit/>
          </a:bodyPr>
          <a:lstStyle/>
          <a:p>
            <a:pPr algn="l"/>
            <a:r>
              <a:rPr lang="en-GB" sz="8000" dirty="0">
                <a:latin typeface="Arial" panose="020B0604020202020204" pitchFamily="34" charset="0"/>
                <a:cs typeface="Arial" panose="020B0604020202020204" pitchFamily="34" charset="0"/>
              </a:rPr>
              <a:t>Our Approach and Programme Structure</a:t>
            </a:r>
          </a:p>
        </p:txBody>
      </p:sp>
      <p:sp>
        <p:nvSpPr>
          <p:cNvPr id="26" name="Rectangle 2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477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D6DDEC-9598-BD5C-DEB3-0CCDAAAF70D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E86F3BF-2D58-49A0-0194-F24658F9D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34F5-2974-62A9-78AC-89313B346FD6}"/>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GB" sz="4000" b="1" dirty="0">
                <a:latin typeface="Arial" panose="020B0604020202020204" pitchFamily="34" charset="0"/>
                <a:cs typeface="Arial" panose="020B0604020202020204" pitchFamily="34" charset="0"/>
              </a:rPr>
              <a:t>Building Blocks of System-Wide Transformation</a:t>
            </a:r>
            <a:endParaRPr lang="en-US" sz="41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5563DB0-4F94-F926-5F46-3C3EC6F68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9038370-CD73-F8EA-6215-0DFA8A356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E92230-BF3D-7312-8D21-2C5E07CBD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7EA4E5F-F15E-849A-576D-2895F41863CD}"/>
              </a:ext>
            </a:extLst>
          </p:cNvPr>
          <p:cNvSpPr txBox="1"/>
          <p:nvPr/>
        </p:nvSpPr>
        <p:spPr>
          <a:xfrm>
            <a:off x="793662" y="2203079"/>
            <a:ext cx="10589700" cy="4355038"/>
          </a:xfrm>
          <a:prstGeom prst="rect">
            <a:avLst/>
          </a:prstGeom>
          <a:noFill/>
        </p:spPr>
        <p:txBody>
          <a:bodyPr wrap="square">
            <a:spAutoFit/>
          </a:bodyPr>
          <a:lstStyle/>
          <a:p>
            <a:pPr marL="0" indent="0">
              <a:buNone/>
            </a:pPr>
            <a:r>
              <a:rPr lang="en-GB" sz="1400" dirty="0">
                <a:latin typeface="Arial" panose="020B0604020202020204" pitchFamily="34" charset="0"/>
                <a:cs typeface="Arial" panose="020B0604020202020204" pitchFamily="34" charset="0"/>
              </a:rPr>
              <a:t>The programme is structured around key building blocks that underpin our collective system recovery and transformation efforts. These components are aligned with NHS England’s operational guidance and support integrated working across the Humber and North Yorkshire system.</a:t>
            </a:r>
          </a:p>
          <a:p>
            <a:pPr marL="0" indent="0">
              <a:buNone/>
            </a:pPr>
            <a:endParaRPr lang="en-GB" sz="1400" dirty="0">
              <a:latin typeface="Arial" panose="020B0604020202020204" pitchFamily="34" charset="0"/>
              <a:cs typeface="Arial" panose="020B0604020202020204" pitchFamily="34" charset="0"/>
            </a:endParaRPr>
          </a:p>
          <a:p>
            <a:pPr marL="0" indent="0">
              <a:buNone/>
            </a:pPr>
            <a:r>
              <a:rPr lang="en-GB" sz="1400" b="1" dirty="0">
                <a:latin typeface="Arial" panose="020B0604020202020204" pitchFamily="34" charset="0"/>
                <a:cs typeface="Arial" panose="020B0604020202020204" pitchFamily="34" charset="0"/>
              </a:rPr>
              <a:t>Digital Repository &amp; Gateway</a:t>
            </a:r>
          </a:p>
          <a:p>
            <a:r>
              <a:rPr lang="en-GB" sz="1400" dirty="0">
                <a:latin typeface="Arial" panose="020B0604020202020204" pitchFamily="34" charset="0"/>
                <a:cs typeface="Arial" panose="020B0604020202020204" pitchFamily="34" charset="0"/>
              </a:rPr>
              <a:t>A centralised digital platform (Gateway) streamlines GP referrals and supports advanced triage for complex cases.</a:t>
            </a:r>
          </a:p>
          <a:p>
            <a:pPr>
              <a:spcAft>
                <a:spcPts val="600"/>
              </a:spcAft>
            </a:pPr>
            <a:r>
              <a:rPr lang="en-GB" sz="1400" dirty="0">
                <a:latin typeface="Arial" panose="020B0604020202020204" pitchFamily="34" charset="0"/>
                <a:cs typeface="Arial" panose="020B0604020202020204" pitchFamily="34" charset="0"/>
              </a:rPr>
              <a:t>The digital repository enables consistent access to clinical policies and referral guidance.</a:t>
            </a:r>
          </a:p>
          <a:p>
            <a:pPr marL="0" indent="0">
              <a:buNone/>
            </a:pPr>
            <a:r>
              <a:rPr lang="en-GB" sz="1400" b="1" dirty="0">
                <a:latin typeface="Arial" panose="020B0604020202020204" pitchFamily="34" charset="0"/>
                <a:cs typeface="Arial" panose="020B0604020202020204" pitchFamily="34" charset="0"/>
              </a:rPr>
              <a:t>Harmonisation of Clinical Policies</a:t>
            </a:r>
          </a:p>
          <a:p>
            <a:pPr>
              <a:spcAft>
                <a:spcPts val="600"/>
              </a:spcAft>
            </a:pPr>
            <a:r>
              <a:rPr lang="en-GB" sz="1400" dirty="0">
                <a:latin typeface="Arial" panose="020B0604020202020204" pitchFamily="34" charset="0"/>
                <a:cs typeface="Arial" panose="020B0604020202020204" pitchFamily="34" charset="0"/>
              </a:rPr>
              <a:t>Clinical policies are being standardised across the system to reduce variation and improve consistency in care delivery.</a:t>
            </a:r>
          </a:p>
          <a:p>
            <a:pPr marL="0" indent="0">
              <a:buNone/>
            </a:pPr>
            <a:r>
              <a:rPr lang="en-GB" sz="1400" b="1" dirty="0">
                <a:latin typeface="Arial" panose="020B0604020202020204" pitchFamily="34" charset="0"/>
                <a:cs typeface="Arial" panose="020B0604020202020204" pitchFamily="34" charset="0"/>
              </a:rPr>
              <a:t>Cross-Interface Clinical Pathways</a:t>
            </a:r>
          </a:p>
          <a:p>
            <a:pPr>
              <a:spcAft>
                <a:spcPts val="600"/>
              </a:spcAft>
            </a:pPr>
            <a:r>
              <a:rPr lang="en-GB" sz="1400" dirty="0">
                <a:latin typeface="Arial" panose="020B0604020202020204" pitchFamily="34" charset="0"/>
                <a:cs typeface="Arial" panose="020B0604020202020204" pitchFamily="34" charset="0"/>
              </a:rPr>
              <a:t>An increasing number of clinical pathways are being agreed across care interfaces, with a focus on priority specialties such as </a:t>
            </a:r>
            <a:r>
              <a:rPr lang="en-GB" sz="1400" b="1" dirty="0">
                <a:latin typeface="Arial" panose="020B0604020202020204" pitchFamily="34" charset="0"/>
                <a:cs typeface="Arial" panose="020B0604020202020204" pitchFamily="34" charset="0"/>
              </a:rPr>
              <a:t>Gynaecology</a:t>
            </a:r>
            <a:r>
              <a:rPr lang="en-GB" sz="1400" dirty="0">
                <a:latin typeface="Arial" panose="020B0604020202020204" pitchFamily="34" charset="0"/>
                <a:cs typeface="Arial" panose="020B0604020202020204" pitchFamily="34" charset="0"/>
              </a:rPr>
              <a:t> and </a:t>
            </a:r>
            <a:r>
              <a:rPr lang="en-GB" sz="1400" b="1" dirty="0">
                <a:latin typeface="Arial" panose="020B0604020202020204" pitchFamily="34" charset="0"/>
                <a:cs typeface="Arial" panose="020B0604020202020204" pitchFamily="34" charset="0"/>
              </a:rPr>
              <a:t>MSK</a:t>
            </a:r>
            <a:r>
              <a:rPr lang="en-GB" sz="1400" dirty="0">
                <a:latin typeface="Arial" panose="020B0604020202020204" pitchFamily="34" charset="0"/>
                <a:cs typeface="Arial" panose="020B0604020202020204" pitchFamily="34" charset="0"/>
              </a:rPr>
              <a:t>. These pathways ensure patients receive timely, coordinated care regardless of entry point.</a:t>
            </a:r>
          </a:p>
          <a:p>
            <a:pPr marL="0" indent="0">
              <a:buNone/>
            </a:pPr>
            <a:r>
              <a:rPr lang="en-GB" sz="1400" b="1" dirty="0">
                <a:latin typeface="Arial" panose="020B0604020202020204" pitchFamily="34" charset="0"/>
                <a:cs typeface="Arial" panose="020B0604020202020204" pitchFamily="34" charset="0"/>
              </a:rPr>
              <a:t>Referral Support Services (RSS) Team</a:t>
            </a:r>
          </a:p>
          <a:p>
            <a:pPr>
              <a:spcAft>
                <a:spcPts val="600"/>
              </a:spcAft>
            </a:pPr>
            <a:r>
              <a:rPr lang="en-GB" sz="1400" dirty="0">
                <a:latin typeface="Arial" panose="020B0604020202020204" pitchFamily="34" charset="0"/>
                <a:cs typeface="Arial" panose="020B0604020202020204" pitchFamily="34" charset="0"/>
              </a:rPr>
              <a:t>The RSS team provides hands-on support to clinicians, helping navigate complex referrals and ensuring patients are directed to the most appropriate care.</a:t>
            </a:r>
          </a:p>
          <a:p>
            <a:pPr marL="0" indent="0">
              <a:buNone/>
            </a:pPr>
            <a:r>
              <a:rPr lang="en-GB" sz="1400" b="1" dirty="0">
                <a:latin typeface="Arial" panose="020B0604020202020204" pitchFamily="34" charset="0"/>
                <a:cs typeface="Arial" panose="020B0604020202020204" pitchFamily="34" charset="0"/>
              </a:rPr>
              <a:t>Stakeholder Collaboration</a:t>
            </a:r>
          </a:p>
          <a:p>
            <a:r>
              <a:rPr lang="en-GB" sz="1400" dirty="0">
                <a:latin typeface="Arial" panose="020B0604020202020204" pitchFamily="34" charset="0"/>
                <a:cs typeface="Arial" panose="020B0604020202020204" pitchFamily="34" charset="0"/>
              </a:rPr>
              <a:t>Strong stakeholder engagement strategies ensure that all partners are aligned, informed, and actively contributing to programme delivery.</a:t>
            </a:r>
          </a:p>
        </p:txBody>
      </p:sp>
      <p:pic>
        <p:nvPicPr>
          <p:cNvPr id="5" name="Picture 4" descr="A colorful triangle logo&#10;&#10;Description automatically generated">
            <a:extLst>
              <a:ext uri="{FF2B5EF4-FFF2-40B4-BE49-F238E27FC236}">
                <a16:creationId xmlns:a16="http://schemas.microsoft.com/office/drawing/2014/main" id="{C2C3DC52-F1E2-FB82-0ED2-6E123DC8738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3469" y="3094011"/>
            <a:ext cx="471107" cy="415193"/>
          </a:xfrm>
          <a:prstGeom prst="rect">
            <a:avLst/>
          </a:prstGeom>
          <a:ln>
            <a:solidFill>
              <a:schemeClr val="tx1"/>
            </a:solidFill>
          </a:ln>
        </p:spPr>
      </p:pic>
      <p:pic>
        <p:nvPicPr>
          <p:cNvPr id="7" name="Graphic 6" descr="Priorities with solid fill">
            <a:extLst>
              <a:ext uri="{FF2B5EF4-FFF2-40B4-BE49-F238E27FC236}">
                <a16:creationId xmlns:a16="http://schemas.microsoft.com/office/drawing/2014/main" id="{00B7F5FC-491A-1BA7-91AF-9EEE4B0F40F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6843" y="3629270"/>
            <a:ext cx="664358" cy="664358"/>
          </a:xfrm>
          <a:prstGeom prst="rect">
            <a:avLst/>
          </a:prstGeom>
        </p:spPr>
      </p:pic>
      <p:pic>
        <p:nvPicPr>
          <p:cNvPr id="9" name="Graphic 8" descr="Receipt with solid fill">
            <a:extLst>
              <a:ext uri="{FF2B5EF4-FFF2-40B4-BE49-F238E27FC236}">
                <a16:creationId xmlns:a16="http://schemas.microsoft.com/office/drawing/2014/main" id="{919633BE-111C-2766-C88E-A68BC6BBED5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6607" y="4325510"/>
            <a:ext cx="544830" cy="544830"/>
          </a:xfrm>
          <a:prstGeom prst="rect">
            <a:avLst/>
          </a:prstGeom>
        </p:spPr>
      </p:pic>
      <p:pic>
        <p:nvPicPr>
          <p:cNvPr id="53" name="Graphic 52" descr="Call center with solid fill">
            <a:extLst>
              <a:ext uri="{FF2B5EF4-FFF2-40B4-BE49-F238E27FC236}">
                <a16:creationId xmlns:a16="http://schemas.microsoft.com/office/drawing/2014/main" id="{43B20C5B-6D4C-A13A-4DCC-4517CC2C16F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3742" y="4904936"/>
            <a:ext cx="670560" cy="670560"/>
          </a:xfrm>
          <a:prstGeom prst="rect">
            <a:avLst/>
          </a:prstGeom>
        </p:spPr>
      </p:pic>
      <p:pic>
        <p:nvPicPr>
          <p:cNvPr id="55" name="Graphic 54" descr="Connections with solid fill">
            <a:extLst>
              <a:ext uri="{FF2B5EF4-FFF2-40B4-BE49-F238E27FC236}">
                <a16:creationId xmlns:a16="http://schemas.microsoft.com/office/drawing/2014/main" id="{04F72F50-5148-D5F9-B071-1EB65F3F46A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10417" y="5838336"/>
            <a:ext cx="537210" cy="537210"/>
          </a:xfrm>
          <a:prstGeom prst="rect">
            <a:avLst/>
          </a:prstGeom>
        </p:spPr>
      </p:pic>
    </p:spTree>
    <p:extLst>
      <p:ext uri="{BB962C8B-B14F-4D97-AF65-F5344CB8AC3E}">
        <p14:creationId xmlns:p14="http://schemas.microsoft.com/office/powerpoint/2010/main" val="112803530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0a7f1af-3704-4992-9480-985420e4f9ef" xsi:nil="true"/>
    <lcf76f155ced4ddcb4097134ff3c332f xmlns="6ae7d96c-2f59-4bb2-9ac4-08788595d8e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B19AA6A0594647806D4A260F9F22A7" ma:contentTypeVersion="12" ma:contentTypeDescription="Create a new document." ma:contentTypeScope="" ma:versionID="8ab2dcf6bf5c02fa89b5ddf3161338af">
  <xsd:schema xmlns:xsd="http://www.w3.org/2001/XMLSchema" xmlns:xs="http://www.w3.org/2001/XMLSchema" xmlns:p="http://schemas.microsoft.com/office/2006/metadata/properties" xmlns:ns2="6ae7d96c-2f59-4bb2-9ac4-08788595d8e4" xmlns:ns3="c0a7f1af-3704-4992-9480-985420e4f9ef" targetNamespace="http://schemas.microsoft.com/office/2006/metadata/properties" ma:root="true" ma:fieldsID="a29fee3686444ee9fdd4967c40810515" ns2:_="" ns3:_="">
    <xsd:import namespace="6ae7d96c-2f59-4bb2-9ac4-08788595d8e4"/>
    <xsd:import namespace="c0a7f1af-3704-4992-9480-985420e4f9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e7d96c-2f59-4bb2-9ac4-08788595d8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a7f1af-3704-4992-9480-985420e4f9e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c741edf-17ea-49d2-9bf3-38f0d22b58c1}" ma:internalName="TaxCatchAll" ma:showField="CatchAllData" ma:web="c0a7f1af-3704-4992-9480-985420e4f9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BBB922-0AF2-40A0-828B-4978DC943A19}">
  <ds:schemaRefs>
    <ds:schemaRef ds:uri="http://schemas.microsoft.com/sharepoint/v3/contenttype/forms"/>
  </ds:schemaRefs>
</ds:datastoreItem>
</file>

<file path=customXml/itemProps2.xml><?xml version="1.0" encoding="utf-8"?>
<ds:datastoreItem xmlns:ds="http://schemas.openxmlformats.org/officeDocument/2006/customXml" ds:itemID="{107AE4D8-42C7-4456-AB36-A3A9D66A2CDC}">
  <ds:schemaRefs>
    <ds:schemaRef ds:uri="6ae7d96c-2f59-4bb2-9ac4-08788595d8e4"/>
    <ds:schemaRef ds:uri="c0a7f1af-3704-4992-9480-985420e4f9e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5C5697D-82AA-4190-BA2B-1647FAB37B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e7d96c-2f59-4bb2-9ac4-08788595d8e4"/>
    <ds:schemaRef ds:uri="c0a7f1af-3704-4992-9480-985420e4f9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TotalTime>
  <Words>2917</Words>
  <Application>Microsoft Office PowerPoint</Application>
  <PresentationFormat>Widescreen</PresentationFormat>
  <Paragraphs>250</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Case for Change: Referral Optimisation Programme  </vt:lpstr>
      <vt:lpstr>Agenda</vt:lpstr>
      <vt:lpstr>This is not new – it’s proven, trusted, and ICB-backed</vt:lpstr>
      <vt:lpstr>Purpose and Rationale for Change</vt:lpstr>
      <vt:lpstr>Programme objectives</vt:lpstr>
      <vt:lpstr>Need for Change - The need to get it right has never been greater</vt:lpstr>
      <vt:lpstr>Strategic alignment and system priorities</vt:lpstr>
      <vt:lpstr>Our Approach and Programme Structure</vt:lpstr>
      <vt:lpstr>Building Blocks of System-Wide Transformation</vt:lpstr>
      <vt:lpstr>Gateway Features and Benefits</vt:lpstr>
      <vt:lpstr>Gateway Functions</vt:lpstr>
      <vt:lpstr>Not just for GPs</vt:lpstr>
      <vt:lpstr>Benefits for Patients</vt:lpstr>
      <vt:lpstr>Patient experience, choice, and outcomes</vt:lpstr>
      <vt:lpstr>Reduced waiting times and improved access</vt:lpstr>
      <vt:lpstr>Benefits for General Practice</vt:lpstr>
      <vt:lpstr>Ease of use, efficiency, and administrative impact</vt:lpstr>
      <vt:lpstr>Support for clinical decision-making and shared care</vt:lpstr>
      <vt:lpstr>Key Benefits of Gateway for Admin Staff</vt:lpstr>
      <vt:lpstr>Benefits for Secondary Care and the System</vt:lpstr>
      <vt:lpstr>Secondary care efficiency and reduced inappropriate referrals</vt:lpstr>
      <vt:lpstr>System-wide resource optimisation and data insights</vt:lpstr>
      <vt:lpstr>Clinician  and User Testimonials</vt:lpstr>
      <vt:lpstr>Clinician Testimonial</vt:lpstr>
      <vt:lpstr>Further Feedback</vt:lpstr>
      <vt:lpstr>Further Feedback</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HOTCHKISS, Madeleine (NHS HUMBER AND NORTH YORKSHIRE ICB - 02Y)</dc:creator>
  <cp:lastModifiedBy>HOTCHKISS, Madeleine (NHS HUMBER AND NORTH YORKSHIRE ICB - 02Y)</cp:lastModifiedBy>
  <cp:revision>106</cp:revision>
  <dcterms:created xsi:type="dcterms:W3CDTF">2025-10-16T12:30:05Z</dcterms:created>
  <dcterms:modified xsi:type="dcterms:W3CDTF">2026-06-02T12:18:53Z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0x0101008AB19AA6A0594647806D4A260F9F22A7</vt:lpwstr>
  </property>
  <property fmtid="{D5CDD505-2E9C-101B-9397-08002B2CF9AE}" pid="3" name="MediaServiceImageTags">
    <vt:lpwstr/>
  </property>
</Properties>
</file>